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76" r:id="rId9"/>
    <p:sldId id="263" r:id="rId10"/>
    <p:sldId id="264" r:id="rId11"/>
    <p:sldId id="265" r:id="rId12"/>
    <p:sldId id="271" r:id="rId13"/>
    <p:sldId id="272" r:id="rId14"/>
    <p:sldId id="273" r:id="rId15"/>
    <p:sldId id="274" r:id="rId16"/>
    <p:sldId id="275" r:id="rId17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2222"/>
    <a:srgbClr val="616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E986F-44EA-0064-FCEA-7977227412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2667D9-4B24-BE6A-F766-75CB960B8E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B80EA-F64D-FDB4-0A57-25E797A3C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02555-2884-408C-B6D5-9EC8FC0F8201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A6999-610B-C90F-5FBD-B9964F1DB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6ECFBE-20CF-77FD-3A39-6FDDF4AA8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573FE-13DF-4F84-B2B9-278BB4A97F2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84335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A83D3-4C93-9444-AF53-7591D393C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F31AD4-83B4-C6FE-5284-D1CC64EE58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E906FD-4B4D-F709-2BC7-F27962503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02555-2884-408C-B6D5-9EC8FC0F8201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1BD42-2138-2005-DE14-7ECF39F75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2DCC7-8AFF-2638-7AB1-CCEFED1C8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573FE-13DF-4F84-B2B9-278BB4A97F2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97652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637576-411F-D1E8-756D-11F21E9778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F52420-2561-5442-62E8-9364710E79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BBAF3F-97B6-1633-C07E-BFD6377D5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02555-2884-408C-B6D5-9EC8FC0F8201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5112D-04BE-374A-221D-1BBE14CC2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9D7F5-66EC-EFFB-0337-EFBF1BCE9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573FE-13DF-4F84-B2B9-278BB4A97F2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15193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96249-BABE-4665-E14A-6D3DB2F12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E5243-0153-1F1D-C3F5-10ED891901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C733B5-0916-996C-B79B-CA6B02618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02555-2884-408C-B6D5-9EC8FC0F8201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722F7A-C287-3BD8-4B20-58953798C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A533A3-D3C8-815E-4DDD-42146BEEE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573FE-13DF-4F84-B2B9-278BB4A97F2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80902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948FF-2FE3-FEB4-3DF1-2DEDAFAD8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E4BE99-8B39-C949-54BF-3EA027B08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AF0C38-338F-B788-12C8-42544D315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02555-2884-408C-B6D5-9EC8FC0F8201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0BBF8-7CE1-BD32-13E4-6EC6503E9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F2706-D5F5-D8AA-06A0-997153917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573FE-13DF-4F84-B2B9-278BB4A97F2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58827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18D79-81E7-0374-5723-436D54DB0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5F767-258F-C789-42ED-ACC47B9E0A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B8DE04-9886-74B9-E7F5-A55C207FE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D367D8-27F9-F9F1-FDA1-5E0EEA970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02555-2884-408C-B6D5-9EC8FC0F8201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CBC8FF-23B9-C0CA-32A0-B077A6467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2BB293-ED18-499F-5411-18E34216E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573FE-13DF-4F84-B2B9-278BB4A97F2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42214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7C340-11D6-DA05-24B8-35D8D457B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9DACBA-B80F-EB02-F02F-89C04E9772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1CA5CF-8196-42AE-4590-2C5ED00235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8983E2-5D00-0838-8A5B-070F4871AF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88ADC8-639A-8C9A-7447-E635D19378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DB7969-7D50-8734-257B-916242493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02555-2884-408C-B6D5-9EC8FC0F8201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897A7E-5A0E-E707-3B5D-60244610E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DD1BEC-5DA6-AC80-34D6-FD78239DE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573FE-13DF-4F84-B2B9-278BB4A97F2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76475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EE441-D587-74AB-0648-FC3E79257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4A2A76-B750-04EB-10C1-F9110422B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02555-2884-408C-B6D5-9EC8FC0F8201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FCAF2B-03E8-9C80-F659-DB62AEA5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39F231-F4F1-0423-55B3-DD80E766D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573FE-13DF-4F84-B2B9-278BB4A97F2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56847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B803DA-6333-8615-AE16-CBAB00C5D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02555-2884-408C-B6D5-9EC8FC0F8201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2E711E-C21D-4527-BB22-6AF037EE1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DE221F-5124-1BF8-ABE3-5661B8A53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573FE-13DF-4F84-B2B9-278BB4A97F2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29299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0D44B-049F-3CCE-8B32-AB9DBF2BE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D47C2-BDFB-DAD4-F025-39E85CF924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667FC0-4E6D-63A4-C309-B7AB85BF0E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1FEB78-4E6D-ED86-1FF7-2FE589367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02555-2884-408C-B6D5-9EC8FC0F8201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37B42D-6A69-B925-7C4D-2B575B85F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9E0C8B-A8C7-C906-23E8-C7312F977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573FE-13DF-4F84-B2B9-278BB4A97F2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68171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51321-4167-0E7C-44AE-8534DB1C2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250861-3049-B538-5972-8ECA53ABAD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CDA186-8E6C-EB15-B82E-5D05787F88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DCF896-F4D1-D805-4547-947B481C2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02555-2884-408C-B6D5-9EC8FC0F8201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01E03-BAEC-84F0-B27C-8678F91E4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5E57F0-ECB4-FB18-DAF5-4290A1BC8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573FE-13DF-4F84-B2B9-278BB4A97F2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72255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B6FD05-8A80-81A2-9FE1-6EF8776DE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5DD23D-7936-B50F-0CF2-70403BA1A1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DA507-EA3D-2345-1D5B-A15347CAB6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02555-2884-408C-B6D5-9EC8FC0F8201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93A5C-5A84-DBCD-E149-F8F322270B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47A4EB-1021-2E3E-67F8-36FE29992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573FE-13DF-4F84-B2B9-278BB4A97F2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33831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68000" b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D6BBA-ED96-67B1-65F7-B38C58086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81297" y="3778217"/>
            <a:ext cx="6764692" cy="1012054"/>
          </a:xfrm>
        </p:spPr>
        <p:txBody>
          <a:bodyPr>
            <a:normAutofit fontScale="90000"/>
          </a:bodyPr>
          <a:lstStyle/>
          <a:p>
            <a:r>
              <a:rPr lang="hr-HR" sz="5400" b="1" dirty="0" err="1"/>
              <a:t>Lesson</a:t>
            </a:r>
            <a:r>
              <a:rPr lang="hr-HR" sz="5400" b="1" dirty="0"/>
              <a:t> 4 </a:t>
            </a:r>
            <a:br>
              <a:rPr lang="hr-HR" sz="5400" b="1" dirty="0"/>
            </a:br>
            <a:r>
              <a:rPr lang="hr-HR" sz="5400" b="1" dirty="0" err="1"/>
              <a:t>Family</a:t>
            </a:r>
            <a:r>
              <a:rPr lang="hr-HR" sz="5400" b="1" dirty="0"/>
              <a:t> </a:t>
            </a:r>
            <a:r>
              <a:rPr lang="hr-HR" sz="5400" b="1" dirty="0" err="1"/>
              <a:t>business</a:t>
            </a:r>
            <a:endParaRPr lang="hr-HR" sz="54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3C4857-69B2-EE48-4649-CAC5F1D5B1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9154" y="2573755"/>
            <a:ext cx="6400938" cy="1710489"/>
          </a:xfrm>
        </p:spPr>
        <p:txBody>
          <a:bodyPr>
            <a:noAutofit/>
          </a:bodyPr>
          <a:lstStyle/>
          <a:p>
            <a:r>
              <a:rPr lang="hr-HR" sz="6500" b="1" dirty="0">
                <a:solidFill>
                  <a:srgbClr val="C00000"/>
                </a:solidFill>
              </a:rPr>
              <a:t>UNIT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D0A8FD-78CA-267A-FC8E-E8AE8DDF1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71910">
            <a:off x="501908" y="528449"/>
            <a:ext cx="4503056" cy="599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59215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B2CF17C-FD14-C9A2-1D3A-576C21B90E2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94216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56E22E-0351-AA23-2E44-F60B30A0FF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24550" y="196850"/>
            <a:ext cx="5695950" cy="1308100"/>
          </a:xfrm>
        </p:spPr>
        <p:txBody>
          <a:bodyPr/>
          <a:lstStyle/>
          <a:p>
            <a:pPr marL="0" indent="0" algn="just">
              <a:buNone/>
            </a:pPr>
            <a:r>
              <a:rPr lang="hr-HR" b="1" dirty="0"/>
              <a:t>Read </a:t>
            </a:r>
            <a:r>
              <a:rPr lang="hr-HR" b="1" dirty="0" err="1"/>
              <a:t>the</a:t>
            </a:r>
            <a:r>
              <a:rPr lang="hr-HR" b="1" dirty="0"/>
              <a:t> mini story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choose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sentences</a:t>
            </a:r>
            <a:r>
              <a:rPr lang="hr-HR" b="1" dirty="0"/>
              <a:t> </a:t>
            </a:r>
            <a:r>
              <a:rPr lang="hr-HR" b="1" dirty="0" err="1"/>
              <a:t>which</a:t>
            </a:r>
            <a:r>
              <a:rPr lang="hr-HR" b="1" dirty="0"/>
              <a:t> </a:t>
            </a:r>
            <a:r>
              <a:rPr lang="hr-HR" b="1" dirty="0" err="1"/>
              <a:t>best</a:t>
            </a:r>
            <a:r>
              <a:rPr lang="hr-HR" b="1" dirty="0"/>
              <a:t> </a:t>
            </a:r>
            <a:r>
              <a:rPr lang="hr-HR" b="1" dirty="0" err="1"/>
              <a:t>sums</a:t>
            </a:r>
            <a:r>
              <a:rPr lang="hr-HR" b="1" dirty="0"/>
              <a:t> </a:t>
            </a:r>
            <a:r>
              <a:rPr lang="hr-HR" b="1" dirty="0" err="1"/>
              <a:t>it</a:t>
            </a:r>
            <a:r>
              <a:rPr lang="hr-HR" b="1" dirty="0"/>
              <a:t> </a:t>
            </a:r>
            <a:r>
              <a:rPr lang="hr-HR" b="1" dirty="0" err="1"/>
              <a:t>up</a:t>
            </a:r>
            <a:r>
              <a:rPr lang="hr-HR" b="1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D8BB5C-D30C-6238-C3EB-56F2E59D9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5" y="1254412"/>
            <a:ext cx="4357260" cy="434917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EFF4BDF-4AE7-170F-2AD7-2C39E3970493}"/>
              </a:ext>
            </a:extLst>
          </p:cNvPr>
          <p:cNvSpPr txBox="1">
            <a:spLocks/>
          </p:cNvSpPr>
          <p:nvPr/>
        </p:nvSpPr>
        <p:spPr>
          <a:xfrm>
            <a:off x="5924550" y="1187450"/>
            <a:ext cx="5695950" cy="717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08870FF-421E-0DF2-8F5E-F9C2ED3CFF6D}"/>
              </a:ext>
            </a:extLst>
          </p:cNvPr>
          <p:cNvSpPr/>
          <p:nvPr/>
        </p:nvSpPr>
        <p:spPr>
          <a:xfrm>
            <a:off x="405240" y="4733924"/>
            <a:ext cx="318661" cy="323851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4688E76-C55E-476C-6A03-9E3BA188C5B0}"/>
              </a:ext>
            </a:extLst>
          </p:cNvPr>
          <p:cNvSpPr txBox="1">
            <a:spLocks/>
          </p:cNvSpPr>
          <p:nvPr/>
        </p:nvSpPr>
        <p:spPr>
          <a:xfrm>
            <a:off x="5923446" y="2241550"/>
            <a:ext cx="5695950" cy="1308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Choose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correct</a:t>
            </a:r>
            <a:r>
              <a:rPr lang="hr-HR" b="1" dirty="0"/>
              <a:t> word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each</a:t>
            </a:r>
            <a:r>
              <a:rPr lang="hr-HR" b="1" dirty="0"/>
              <a:t> sentence.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4295B9B-AED1-4F0E-227E-0AEA56F55F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44" y="186240"/>
            <a:ext cx="3260528" cy="648552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6CDD7C87-9561-4660-01E3-4208AB765791}"/>
              </a:ext>
            </a:extLst>
          </p:cNvPr>
          <p:cNvSpPr txBox="1">
            <a:spLocks/>
          </p:cNvSpPr>
          <p:nvPr/>
        </p:nvSpPr>
        <p:spPr>
          <a:xfrm>
            <a:off x="5924550" y="3257550"/>
            <a:ext cx="5695950" cy="717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0053FC3-197B-7E63-5923-CEA5C7C9974C}"/>
              </a:ext>
            </a:extLst>
          </p:cNvPr>
          <p:cNvSpPr/>
          <p:nvPr/>
        </p:nvSpPr>
        <p:spPr>
          <a:xfrm>
            <a:off x="1272016" y="1006761"/>
            <a:ext cx="251986" cy="247651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AE2F42B-A7D4-A3AA-C329-E8B0CC37368B}"/>
              </a:ext>
            </a:extLst>
          </p:cNvPr>
          <p:cNvSpPr/>
          <p:nvPr/>
        </p:nvSpPr>
        <p:spPr>
          <a:xfrm>
            <a:off x="2447925" y="1838324"/>
            <a:ext cx="257698" cy="266701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F410F35-4426-DD62-5DC7-3B82F7392638}"/>
              </a:ext>
            </a:extLst>
          </p:cNvPr>
          <p:cNvSpPr/>
          <p:nvPr/>
        </p:nvSpPr>
        <p:spPr>
          <a:xfrm>
            <a:off x="2447925" y="2484579"/>
            <a:ext cx="251986" cy="247651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3C3F133-3955-3FF8-0C34-8C137C18D463}"/>
              </a:ext>
            </a:extLst>
          </p:cNvPr>
          <p:cNvSpPr/>
          <p:nvPr/>
        </p:nvSpPr>
        <p:spPr>
          <a:xfrm>
            <a:off x="2457452" y="3152263"/>
            <a:ext cx="251986" cy="247651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C515633-3D0B-80F0-6D50-EFBF5906447A}"/>
              </a:ext>
            </a:extLst>
          </p:cNvPr>
          <p:cNvSpPr/>
          <p:nvPr/>
        </p:nvSpPr>
        <p:spPr>
          <a:xfrm>
            <a:off x="2452079" y="3943771"/>
            <a:ext cx="251986" cy="247651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8562DAB-6DE2-107D-6C23-E75A81C15236}"/>
              </a:ext>
            </a:extLst>
          </p:cNvPr>
          <p:cNvSpPr/>
          <p:nvPr/>
        </p:nvSpPr>
        <p:spPr>
          <a:xfrm>
            <a:off x="1271230" y="4831551"/>
            <a:ext cx="251986" cy="247651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3424382-FA79-BB9F-A08A-4C29BAB6C50A}"/>
              </a:ext>
            </a:extLst>
          </p:cNvPr>
          <p:cNvSpPr/>
          <p:nvPr/>
        </p:nvSpPr>
        <p:spPr>
          <a:xfrm>
            <a:off x="1271230" y="5449057"/>
            <a:ext cx="251986" cy="247651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983B54B-D866-A818-DD6D-B28EAECD09FD}"/>
              </a:ext>
            </a:extLst>
          </p:cNvPr>
          <p:cNvSpPr/>
          <p:nvPr/>
        </p:nvSpPr>
        <p:spPr>
          <a:xfrm>
            <a:off x="2475718" y="6282152"/>
            <a:ext cx="251986" cy="247651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26D54E4-E95C-8344-AE2E-149AA2088F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3" y="1370768"/>
            <a:ext cx="4795410" cy="423282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8584A414-62C3-176D-A7FA-EB089196E59E}"/>
              </a:ext>
            </a:extLst>
          </p:cNvPr>
          <p:cNvSpPr txBox="1">
            <a:spLocks/>
          </p:cNvSpPr>
          <p:nvPr/>
        </p:nvSpPr>
        <p:spPr>
          <a:xfrm>
            <a:off x="5923446" y="3975099"/>
            <a:ext cx="5949039" cy="230705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>
                <a:solidFill>
                  <a:schemeClr val="accent2"/>
                </a:solidFill>
              </a:rPr>
              <a:t>LANGUAGE FOCUS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sz="2400" b="1" dirty="0" err="1"/>
              <a:t>Indefinite</a:t>
            </a:r>
            <a:r>
              <a:rPr lang="hr-HR" sz="2400" b="1" dirty="0"/>
              <a:t> </a:t>
            </a:r>
            <a:r>
              <a:rPr lang="hr-HR" sz="2400" b="1" dirty="0" err="1"/>
              <a:t>pronouns</a:t>
            </a:r>
            <a:r>
              <a:rPr lang="hr-HR" sz="2400" b="1" dirty="0"/>
              <a:t> </a:t>
            </a:r>
            <a:r>
              <a:rPr lang="hr-HR" sz="2400" dirty="0"/>
              <a:t>are </a:t>
            </a:r>
            <a:r>
              <a:rPr lang="en-US" sz="2400" dirty="0"/>
              <a:t>pronouns that do not refer to any person, amount, or thing</a:t>
            </a:r>
            <a:r>
              <a:rPr lang="hr-HR" sz="2400" dirty="0"/>
              <a:t>. </a:t>
            </a:r>
            <a:r>
              <a:rPr lang="hr-HR" sz="2400" b="1" dirty="0">
                <a:solidFill>
                  <a:schemeClr val="accent1"/>
                </a:solidFill>
              </a:rPr>
              <a:t>Neodređene zamjenice </a:t>
            </a:r>
            <a:r>
              <a:rPr lang="hr-HR" sz="2400" dirty="0">
                <a:solidFill>
                  <a:schemeClr val="accent1"/>
                </a:solidFill>
              </a:rPr>
              <a:t>se odnose na neodređenu osobu, stvar ili količinu.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sz="2400" dirty="0">
                <a:solidFill>
                  <a:schemeClr val="accent1"/>
                </a:solidFill>
              </a:rPr>
              <a:t>  </a:t>
            </a:r>
            <a:r>
              <a:rPr lang="hr-HR" sz="2400" dirty="0" err="1">
                <a:solidFill>
                  <a:srgbClr val="C00000"/>
                </a:solidFill>
              </a:rPr>
              <a:t>somebody</a:t>
            </a:r>
            <a:r>
              <a:rPr lang="hr-HR" sz="2400" dirty="0">
                <a:solidFill>
                  <a:srgbClr val="C00000"/>
                </a:solidFill>
              </a:rPr>
              <a:t>, </a:t>
            </a:r>
            <a:r>
              <a:rPr lang="hr-HR" sz="2400" dirty="0" err="1">
                <a:solidFill>
                  <a:srgbClr val="C00000"/>
                </a:solidFill>
              </a:rPr>
              <a:t>anybody</a:t>
            </a:r>
            <a:r>
              <a:rPr lang="hr-HR" sz="2400" dirty="0">
                <a:solidFill>
                  <a:srgbClr val="C00000"/>
                </a:solidFill>
              </a:rPr>
              <a:t>, </a:t>
            </a:r>
            <a:r>
              <a:rPr lang="hr-HR" sz="2400" dirty="0" err="1">
                <a:solidFill>
                  <a:srgbClr val="C00000"/>
                </a:solidFill>
              </a:rPr>
              <a:t>nobody</a:t>
            </a:r>
            <a:r>
              <a:rPr lang="hr-HR" sz="2400" dirty="0">
                <a:solidFill>
                  <a:srgbClr val="C00000"/>
                </a:solidFill>
              </a:rPr>
              <a:t>, </a:t>
            </a:r>
            <a:r>
              <a:rPr lang="hr-HR" sz="2400" dirty="0" err="1">
                <a:solidFill>
                  <a:srgbClr val="C00000"/>
                </a:solidFill>
              </a:rPr>
              <a:t>everybody</a:t>
            </a:r>
            <a:endParaRPr lang="hr-HR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85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CE7D89-6654-FA5B-390C-67FF8A4834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50889" y="168677"/>
            <a:ext cx="6427433" cy="5743852"/>
          </a:xfrm>
          <a:solidFill>
            <a:schemeClr val="bg2"/>
          </a:solidFill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hr-HR" sz="2500" b="1" dirty="0" err="1"/>
              <a:t>Look</a:t>
            </a:r>
            <a:r>
              <a:rPr lang="hr-HR" sz="2500" b="1" dirty="0"/>
              <a:t> at </a:t>
            </a:r>
            <a:r>
              <a:rPr lang="hr-HR" sz="2500" b="1" dirty="0" err="1"/>
              <a:t>the</a:t>
            </a:r>
            <a:r>
              <a:rPr lang="hr-HR" sz="2500" b="1" dirty="0"/>
              <a:t> </a:t>
            </a:r>
            <a:r>
              <a:rPr lang="hr-HR" sz="2500" b="1" dirty="0" err="1"/>
              <a:t>sentences</a:t>
            </a:r>
            <a:r>
              <a:rPr lang="hr-HR" sz="2500" b="1" dirty="0"/>
              <a:t>. </a:t>
            </a:r>
            <a:r>
              <a:rPr lang="hr-HR" sz="2500" b="1" dirty="0" err="1"/>
              <a:t>What</a:t>
            </a:r>
            <a:r>
              <a:rPr lang="hr-HR" sz="2500" b="1" dirty="0"/>
              <a:t> </a:t>
            </a:r>
            <a:r>
              <a:rPr lang="hr-HR" sz="2500" b="1" dirty="0" err="1"/>
              <a:t>can</a:t>
            </a:r>
            <a:r>
              <a:rPr lang="hr-HR" sz="2500" b="1" dirty="0"/>
              <a:t> </a:t>
            </a:r>
            <a:r>
              <a:rPr lang="hr-HR" sz="2500" b="1" dirty="0" err="1"/>
              <a:t>you</a:t>
            </a:r>
            <a:r>
              <a:rPr lang="hr-HR" sz="2500" b="1" dirty="0"/>
              <a:t> </a:t>
            </a:r>
            <a:r>
              <a:rPr lang="hr-HR" sz="2500" b="1" dirty="0" err="1"/>
              <a:t>notice</a:t>
            </a:r>
            <a:r>
              <a:rPr lang="hr-HR" sz="2500" b="1" dirty="0"/>
              <a:t>?</a:t>
            </a:r>
          </a:p>
          <a:p>
            <a:pPr marL="0" indent="0">
              <a:buNone/>
            </a:pPr>
            <a:r>
              <a:rPr lang="hr-HR" sz="2500" b="1" dirty="0" err="1">
                <a:solidFill>
                  <a:srgbClr val="C00000"/>
                </a:solidFill>
              </a:rPr>
              <a:t>Somebody</a:t>
            </a:r>
            <a:r>
              <a:rPr lang="hr-HR" sz="2500" b="1" dirty="0"/>
              <a:t> </a:t>
            </a:r>
            <a:r>
              <a:rPr lang="hr-HR" sz="2500" dirty="0" err="1"/>
              <a:t>is</a:t>
            </a:r>
            <a:r>
              <a:rPr lang="hr-HR" sz="2500" dirty="0"/>
              <a:t> at </a:t>
            </a:r>
            <a:r>
              <a:rPr lang="hr-HR" sz="2500" dirty="0" err="1"/>
              <a:t>the</a:t>
            </a:r>
            <a:r>
              <a:rPr lang="hr-HR" sz="2500" dirty="0"/>
              <a:t> </a:t>
            </a:r>
            <a:r>
              <a:rPr lang="hr-HR" sz="2500" dirty="0" err="1"/>
              <a:t>door</a:t>
            </a:r>
            <a:r>
              <a:rPr lang="hr-HR" sz="2500" dirty="0"/>
              <a:t>. </a:t>
            </a:r>
            <a:r>
              <a:rPr lang="hr-HR" sz="2500" dirty="0">
                <a:solidFill>
                  <a:schemeClr val="accent1"/>
                </a:solidFill>
              </a:rPr>
              <a:t>Netko je pred vratima.</a:t>
            </a:r>
          </a:p>
          <a:p>
            <a:pPr marL="0" indent="0">
              <a:buNone/>
            </a:pPr>
            <a:r>
              <a:rPr lang="hr-HR" sz="2500" dirty="0" err="1"/>
              <a:t>Is</a:t>
            </a:r>
            <a:r>
              <a:rPr lang="hr-HR" sz="2500" dirty="0"/>
              <a:t> </a:t>
            </a:r>
            <a:r>
              <a:rPr lang="hr-HR" sz="2500" b="1" dirty="0" err="1">
                <a:solidFill>
                  <a:srgbClr val="C00000"/>
                </a:solidFill>
              </a:rPr>
              <a:t>anybody</a:t>
            </a:r>
            <a:r>
              <a:rPr lang="hr-HR" sz="2500" dirty="0"/>
              <a:t> at </a:t>
            </a:r>
            <a:r>
              <a:rPr lang="hr-HR" sz="2500" dirty="0" err="1"/>
              <a:t>the</a:t>
            </a:r>
            <a:r>
              <a:rPr lang="hr-HR" sz="2500" dirty="0"/>
              <a:t> </a:t>
            </a:r>
            <a:r>
              <a:rPr lang="hr-HR" sz="2500" dirty="0" err="1"/>
              <a:t>door</a:t>
            </a:r>
            <a:r>
              <a:rPr lang="hr-HR" sz="2500" dirty="0"/>
              <a:t>? </a:t>
            </a:r>
            <a:r>
              <a:rPr lang="hr-HR" sz="2500" dirty="0">
                <a:solidFill>
                  <a:schemeClr val="accent1"/>
                </a:solidFill>
              </a:rPr>
              <a:t>Je li tko pred vratima?</a:t>
            </a:r>
          </a:p>
          <a:p>
            <a:pPr marL="0" indent="0">
              <a:buNone/>
            </a:pPr>
            <a:r>
              <a:rPr lang="hr-HR" sz="2500" dirty="0" err="1"/>
              <a:t>There</a:t>
            </a:r>
            <a:r>
              <a:rPr lang="hr-HR" sz="2500" dirty="0"/>
              <a:t> </a:t>
            </a:r>
            <a:r>
              <a:rPr lang="hr-HR" sz="2500" dirty="0" err="1"/>
              <a:t>isn’t</a:t>
            </a:r>
            <a:r>
              <a:rPr lang="hr-HR" sz="2500" dirty="0"/>
              <a:t> </a:t>
            </a:r>
            <a:r>
              <a:rPr lang="hr-HR" sz="2500" b="1" dirty="0" err="1">
                <a:solidFill>
                  <a:srgbClr val="C00000"/>
                </a:solidFill>
              </a:rPr>
              <a:t>anybody</a:t>
            </a:r>
            <a:r>
              <a:rPr lang="hr-HR" sz="2500" dirty="0"/>
              <a:t> at </a:t>
            </a:r>
            <a:r>
              <a:rPr lang="hr-HR" sz="2500" dirty="0" err="1"/>
              <a:t>the</a:t>
            </a:r>
            <a:r>
              <a:rPr lang="hr-HR" sz="2500" dirty="0"/>
              <a:t> </a:t>
            </a:r>
            <a:r>
              <a:rPr lang="hr-HR" sz="2500" dirty="0" err="1"/>
              <a:t>door</a:t>
            </a:r>
            <a:r>
              <a:rPr lang="hr-HR" sz="2500" dirty="0"/>
              <a:t>. OR  </a:t>
            </a:r>
            <a:r>
              <a:rPr lang="hr-HR" sz="2500" dirty="0" err="1"/>
              <a:t>There</a:t>
            </a:r>
            <a:r>
              <a:rPr lang="hr-HR" sz="2500" dirty="0"/>
              <a:t> </a:t>
            </a:r>
            <a:r>
              <a:rPr lang="hr-HR" sz="2500" dirty="0" err="1"/>
              <a:t>is</a:t>
            </a:r>
            <a:r>
              <a:rPr lang="hr-HR" sz="2500" dirty="0"/>
              <a:t> </a:t>
            </a:r>
            <a:r>
              <a:rPr lang="hr-HR" sz="2500" b="1" dirty="0" err="1">
                <a:solidFill>
                  <a:srgbClr val="C00000"/>
                </a:solidFill>
              </a:rPr>
              <a:t>nobody</a:t>
            </a:r>
            <a:r>
              <a:rPr lang="hr-HR" sz="2500" b="1" dirty="0"/>
              <a:t> </a:t>
            </a:r>
            <a:r>
              <a:rPr lang="hr-HR" sz="2500" dirty="0"/>
              <a:t>at </a:t>
            </a:r>
            <a:r>
              <a:rPr lang="hr-HR" sz="2500" dirty="0" err="1"/>
              <a:t>the</a:t>
            </a:r>
            <a:r>
              <a:rPr lang="hr-HR" sz="2500" dirty="0"/>
              <a:t> </a:t>
            </a:r>
            <a:r>
              <a:rPr lang="hr-HR" sz="2500" dirty="0" err="1"/>
              <a:t>door</a:t>
            </a:r>
            <a:r>
              <a:rPr lang="hr-HR" sz="2500" dirty="0"/>
              <a:t>. </a:t>
            </a:r>
            <a:r>
              <a:rPr lang="hr-HR" sz="2500" dirty="0">
                <a:solidFill>
                  <a:schemeClr val="accent1"/>
                </a:solidFill>
              </a:rPr>
              <a:t>Nitko nije pred vratima.</a:t>
            </a:r>
          </a:p>
          <a:p>
            <a:pPr marL="0" indent="0">
              <a:buNone/>
            </a:pPr>
            <a:r>
              <a:rPr lang="hr-HR" sz="2500" dirty="0" err="1"/>
              <a:t>There</a:t>
            </a:r>
            <a:r>
              <a:rPr lang="hr-HR" sz="2500" dirty="0"/>
              <a:t> are no </a:t>
            </a:r>
            <a:r>
              <a:rPr lang="hr-HR" sz="2500" dirty="0" err="1"/>
              <a:t>double</a:t>
            </a:r>
            <a:r>
              <a:rPr lang="hr-HR" sz="2500" dirty="0"/>
              <a:t> </a:t>
            </a:r>
            <a:r>
              <a:rPr lang="hr-HR" sz="2500" dirty="0" err="1"/>
              <a:t>negatives</a:t>
            </a:r>
            <a:r>
              <a:rPr lang="hr-HR" sz="2500" dirty="0"/>
              <a:t> </a:t>
            </a:r>
            <a:r>
              <a:rPr lang="hr-HR" sz="2500" dirty="0" err="1"/>
              <a:t>in</a:t>
            </a:r>
            <a:r>
              <a:rPr lang="hr-HR" sz="2500" dirty="0"/>
              <a:t> English. </a:t>
            </a:r>
            <a:br>
              <a:rPr lang="hr-HR" sz="2500" dirty="0"/>
            </a:br>
            <a:r>
              <a:rPr lang="hr-HR" sz="2500" dirty="0">
                <a:solidFill>
                  <a:schemeClr val="accent1"/>
                </a:solidFill>
              </a:rPr>
              <a:t>U engleskom jeziku nema dvostrukih negacija.</a:t>
            </a:r>
          </a:p>
          <a:p>
            <a:pPr marL="0" indent="0">
              <a:buNone/>
            </a:pPr>
            <a:r>
              <a:rPr lang="hr-HR" sz="2500" dirty="0">
                <a:solidFill>
                  <a:schemeClr val="accent1"/>
                </a:solidFill>
              </a:rPr>
              <a:t>          </a:t>
            </a:r>
            <a:r>
              <a:rPr lang="hr-HR" sz="2500" dirty="0"/>
              <a:t>(</a:t>
            </a:r>
            <a:r>
              <a:rPr lang="hr-HR" sz="2500" b="1" strike="sngStrike" dirty="0" err="1"/>
              <a:t>There</a:t>
            </a:r>
            <a:r>
              <a:rPr lang="hr-HR" sz="2500" b="1" strike="sngStrike" dirty="0"/>
              <a:t> </a:t>
            </a:r>
            <a:r>
              <a:rPr lang="hr-HR" sz="2500" b="1" strike="sngStrike" dirty="0" err="1">
                <a:solidFill>
                  <a:srgbClr val="C00000"/>
                </a:solidFill>
              </a:rPr>
              <a:t>isn’t</a:t>
            </a:r>
            <a:r>
              <a:rPr lang="hr-HR" sz="2500" b="1" strike="sngStrike" dirty="0">
                <a:solidFill>
                  <a:srgbClr val="C00000"/>
                </a:solidFill>
              </a:rPr>
              <a:t> </a:t>
            </a:r>
            <a:r>
              <a:rPr lang="hr-HR" sz="2500" b="1" strike="sngStrike" dirty="0" err="1">
                <a:solidFill>
                  <a:srgbClr val="C00000"/>
                </a:solidFill>
              </a:rPr>
              <a:t>nothing</a:t>
            </a:r>
            <a:r>
              <a:rPr lang="hr-HR" sz="2500" b="1" strike="sngStrike" dirty="0">
                <a:solidFill>
                  <a:srgbClr val="C00000"/>
                </a:solidFill>
              </a:rPr>
              <a:t> </a:t>
            </a:r>
            <a:r>
              <a:rPr lang="hr-HR" sz="2500" b="1" strike="sngStrike" dirty="0" err="1"/>
              <a:t>in</a:t>
            </a:r>
            <a:r>
              <a:rPr lang="hr-HR" sz="2500" b="1" strike="sngStrike" dirty="0"/>
              <a:t> </a:t>
            </a:r>
            <a:r>
              <a:rPr lang="hr-HR" sz="2500" b="1" strike="sngStrike" dirty="0" err="1"/>
              <a:t>the</a:t>
            </a:r>
            <a:r>
              <a:rPr lang="hr-HR" sz="2500" b="1" strike="sngStrike" dirty="0"/>
              <a:t> </a:t>
            </a:r>
            <a:r>
              <a:rPr lang="hr-HR" sz="2500" b="1" strike="sngStrike" dirty="0" err="1"/>
              <a:t>box</a:t>
            </a:r>
            <a:r>
              <a:rPr lang="hr-HR" sz="2500" strike="sngStrike" dirty="0"/>
              <a:t>.)</a:t>
            </a:r>
          </a:p>
          <a:p>
            <a:pPr marL="0" indent="0">
              <a:buNone/>
            </a:pPr>
            <a:r>
              <a:rPr lang="hr-HR" sz="2500" dirty="0" err="1"/>
              <a:t>We</a:t>
            </a:r>
            <a:r>
              <a:rPr lang="hr-HR" sz="2500" dirty="0"/>
              <a:t> </a:t>
            </a:r>
            <a:r>
              <a:rPr lang="hr-HR" sz="2500" dirty="0" err="1"/>
              <a:t>form</a:t>
            </a:r>
            <a:r>
              <a:rPr lang="hr-HR" sz="2500" dirty="0"/>
              <a:t> negative </a:t>
            </a:r>
            <a:r>
              <a:rPr lang="hr-HR" sz="2500" dirty="0" err="1"/>
              <a:t>sentences</a:t>
            </a:r>
            <a:r>
              <a:rPr lang="hr-HR" sz="2500" dirty="0"/>
              <a:t> </a:t>
            </a:r>
            <a:r>
              <a:rPr lang="hr-HR" sz="2500" dirty="0" err="1"/>
              <a:t>with</a:t>
            </a:r>
            <a:r>
              <a:rPr lang="hr-HR" sz="2500" dirty="0"/>
              <a:t> </a:t>
            </a:r>
            <a:r>
              <a:rPr lang="hr-HR" sz="2500" dirty="0" err="1"/>
              <a:t>verb</a:t>
            </a:r>
            <a:r>
              <a:rPr lang="hr-HR" sz="2500" dirty="0"/>
              <a:t> + </a:t>
            </a:r>
            <a:r>
              <a:rPr lang="hr-HR" sz="2500" dirty="0" err="1"/>
              <a:t>any</a:t>
            </a:r>
            <a:r>
              <a:rPr lang="hr-HR" sz="2500" dirty="0"/>
              <a:t>… </a:t>
            </a:r>
            <a:r>
              <a:rPr lang="hr-HR" sz="2500" dirty="0">
                <a:solidFill>
                  <a:schemeClr val="accent1"/>
                </a:solidFill>
              </a:rPr>
              <a:t>Niječne rečenice tvorimo tako što ćemo glagolu dodati </a:t>
            </a:r>
            <a:r>
              <a:rPr lang="hr-HR" sz="2500" dirty="0" err="1">
                <a:solidFill>
                  <a:schemeClr val="accent1"/>
                </a:solidFill>
              </a:rPr>
              <a:t>any</a:t>
            </a:r>
            <a:r>
              <a:rPr lang="hr-HR" sz="2500" dirty="0">
                <a:solidFill>
                  <a:schemeClr val="accent1"/>
                </a:solidFill>
              </a:rPr>
              <a:t>…</a:t>
            </a:r>
            <a:endParaRPr lang="hr-HR" sz="2500" dirty="0"/>
          </a:p>
          <a:p>
            <a:pPr marL="0" indent="0">
              <a:buNone/>
            </a:pPr>
            <a:r>
              <a:rPr lang="hr-HR" sz="2500" b="1" dirty="0"/>
              <a:t>                          </a:t>
            </a:r>
            <a:r>
              <a:rPr lang="hr-HR" sz="2500" b="1" dirty="0" err="1"/>
              <a:t>There</a:t>
            </a:r>
            <a:r>
              <a:rPr lang="hr-HR" sz="2500" b="1" dirty="0"/>
              <a:t> </a:t>
            </a:r>
            <a:r>
              <a:rPr lang="hr-HR" sz="2500" b="1" dirty="0" err="1">
                <a:solidFill>
                  <a:srgbClr val="FF0000"/>
                </a:solidFill>
              </a:rPr>
              <a:t>isn’t</a:t>
            </a:r>
            <a:r>
              <a:rPr lang="hr-HR" sz="2500" b="1" dirty="0">
                <a:solidFill>
                  <a:srgbClr val="FF0000"/>
                </a:solidFill>
              </a:rPr>
              <a:t> </a:t>
            </a:r>
            <a:r>
              <a:rPr lang="hr-HR" sz="2500" b="1" dirty="0" err="1">
                <a:solidFill>
                  <a:srgbClr val="FF0000"/>
                </a:solidFill>
              </a:rPr>
              <a:t>anything</a:t>
            </a:r>
            <a:r>
              <a:rPr lang="hr-HR" sz="2500" b="1" dirty="0">
                <a:solidFill>
                  <a:srgbClr val="FF0000"/>
                </a:solidFill>
              </a:rPr>
              <a:t> </a:t>
            </a:r>
            <a:r>
              <a:rPr lang="hr-HR" sz="2500" b="1" dirty="0" err="1"/>
              <a:t>in</a:t>
            </a:r>
            <a:r>
              <a:rPr lang="hr-HR" sz="2500" b="1" dirty="0"/>
              <a:t> </a:t>
            </a:r>
            <a:r>
              <a:rPr lang="hr-HR" sz="2500" b="1" dirty="0" err="1"/>
              <a:t>the</a:t>
            </a:r>
            <a:r>
              <a:rPr lang="hr-HR" sz="2500" b="1" dirty="0"/>
              <a:t> </a:t>
            </a:r>
            <a:r>
              <a:rPr lang="hr-HR" sz="2500" b="1" dirty="0" err="1"/>
              <a:t>box</a:t>
            </a:r>
            <a:r>
              <a:rPr lang="hr-HR" sz="2500" b="1" dirty="0"/>
              <a:t>.</a:t>
            </a:r>
          </a:p>
          <a:p>
            <a:pPr marL="0" indent="0">
              <a:buNone/>
            </a:pPr>
            <a:r>
              <a:rPr lang="hr-HR" sz="2500" dirty="0" err="1"/>
              <a:t>We</a:t>
            </a:r>
            <a:r>
              <a:rPr lang="hr-HR" sz="2500" dirty="0"/>
              <a:t> </a:t>
            </a:r>
            <a:r>
              <a:rPr lang="hr-HR" sz="2500" dirty="0" err="1"/>
              <a:t>can</a:t>
            </a:r>
            <a:r>
              <a:rPr lang="hr-HR" sz="2500" dirty="0"/>
              <a:t> </a:t>
            </a:r>
            <a:r>
              <a:rPr lang="hr-HR" sz="2500" dirty="0" err="1"/>
              <a:t>also</a:t>
            </a:r>
            <a:r>
              <a:rPr lang="hr-HR" sz="2500" dirty="0"/>
              <a:t> </a:t>
            </a:r>
            <a:r>
              <a:rPr lang="hr-HR" sz="2500" dirty="0" err="1"/>
              <a:t>form</a:t>
            </a:r>
            <a:r>
              <a:rPr lang="hr-HR" sz="2500" dirty="0"/>
              <a:t> negative </a:t>
            </a:r>
            <a:r>
              <a:rPr lang="hr-HR" sz="2500" dirty="0" err="1"/>
              <a:t>sentences</a:t>
            </a:r>
            <a:r>
              <a:rPr lang="hr-HR" sz="2500" dirty="0"/>
              <a:t> </a:t>
            </a:r>
            <a:r>
              <a:rPr lang="hr-HR" sz="2500" dirty="0" err="1"/>
              <a:t>with</a:t>
            </a:r>
            <a:r>
              <a:rPr lang="hr-HR" sz="2500" dirty="0"/>
              <a:t> </a:t>
            </a:r>
            <a:r>
              <a:rPr lang="hr-HR" sz="2500" dirty="0" err="1"/>
              <a:t>verb</a:t>
            </a:r>
            <a:r>
              <a:rPr lang="hr-HR" sz="2500" dirty="0"/>
              <a:t> + no../ </a:t>
            </a:r>
            <a:r>
              <a:rPr lang="hr-HR" sz="2500" dirty="0">
                <a:solidFill>
                  <a:schemeClr val="accent1"/>
                </a:solidFill>
              </a:rPr>
              <a:t>Niječne rečenice možemo tvoriti i tako što ćemo dodati glagolu no</a:t>
            </a:r>
            <a:r>
              <a:rPr lang="hr-HR" sz="2500" dirty="0"/>
              <a:t>… </a:t>
            </a:r>
          </a:p>
          <a:p>
            <a:pPr marL="0" indent="0">
              <a:buNone/>
            </a:pPr>
            <a:r>
              <a:rPr lang="hr-HR" sz="2500" dirty="0"/>
              <a:t>                             </a:t>
            </a:r>
            <a:r>
              <a:rPr lang="hr-HR" sz="2500" b="1" dirty="0" err="1"/>
              <a:t>There</a:t>
            </a:r>
            <a:r>
              <a:rPr lang="hr-HR" sz="2500" b="1" dirty="0"/>
              <a:t> </a:t>
            </a:r>
            <a:r>
              <a:rPr lang="hr-HR" sz="2500" b="1" dirty="0" err="1">
                <a:solidFill>
                  <a:srgbClr val="FF0000"/>
                </a:solidFill>
              </a:rPr>
              <a:t>is</a:t>
            </a:r>
            <a:r>
              <a:rPr lang="hr-HR" sz="2500" b="1" dirty="0">
                <a:solidFill>
                  <a:srgbClr val="FF0000"/>
                </a:solidFill>
              </a:rPr>
              <a:t> </a:t>
            </a:r>
            <a:r>
              <a:rPr lang="hr-HR" sz="2500" b="1" dirty="0" err="1">
                <a:solidFill>
                  <a:srgbClr val="FF0000"/>
                </a:solidFill>
              </a:rPr>
              <a:t>nothing</a:t>
            </a:r>
            <a:r>
              <a:rPr lang="hr-HR" sz="2500" b="1" dirty="0">
                <a:solidFill>
                  <a:srgbClr val="FF0000"/>
                </a:solidFill>
              </a:rPr>
              <a:t> </a:t>
            </a:r>
            <a:r>
              <a:rPr lang="hr-HR" sz="2500" b="1" dirty="0" err="1"/>
              <a:t>in</a:t>
            </a:r>
            <a:r>
              <a:rPr lang="hr-HR" sz="2500" b="1" dirty="0"/>
              <a:t> </a:t>
            </a:r>
            <a:r>
              <a:rPr lang="hr-HR" sz="2500" b="1" dirty="0" err="1"/>
              <a:t>the</a:t>
            </a:r>
            <a:r>
              <a:rPr lang="hr-HR" sz="2500" b="1" dirty="0"/>
              <a:t> </a:t>
            </a:r>
            <a:r>
              <a:rPr lang="hr-HR" sz="2500" b="1" dirty="0" err="1"/>
              <a:t>box</a:t>
            </a:r>
            <a:r>
              <a:rPr lang="hr-HR" sz="2500" b="1" dirty="0"/>
              <a:t>.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86ADA905-90EB-0679-2F53-6286F64C0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94216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E4D4C7-95C0-C0F6-A95E-9C907E6B1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3" y="1370768"/>
            <a:ext cx="4795410" cy="423282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A1D727-670E-2153-B0F7-CBE3DA16CF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54977"/>
            <a:ext cx="5450889" cy="86440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2FE13F-B018-4F50-058E-4A48CE061C8E}"/>
              </a:ext>
            </a:extLst>
          </p:cNvPr>
          <p:cNvSpPr txBox="1"/>
          <p:nvPr/>
        </p:nvSpPr>
        <p:spPr>
          <a:xfrm>
            <a:off x="5450888" y="5912529"/>
            <a:ext cx="62765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b="1" dirty="0" err="1"/>
              <a:t>Complete</a:t>
            </a:r>
            <a:r>
              <a:rPr lang="hr-HR" sz="2600" b="1" dirty="0"/>
              <a:t> </a:t>
            </a:r>
            <a:r>
              <a:rPr lang="hr-HR" sz="2600" b="1" dirty="0" err="1"/>
              <a:t>the</a:t>
            </a:r>
            <a:r>
              <a:rPr lang="hr-HR" sz="2600" b="1" dirty="0"/>
              <a:t> table </a:t>
            </a:r>
            <a:r>
              <a:rPr lang="hr-HR" sz="2600" b="1" dirty="0" err="1"/>
              <a:t>with</a:t>
            </a:r>
            <a:r>
              <a:rPr lang="hr-HR" sz="2600" b="1" dirty="0"/>
              <a:t>: </a:t>
            </a:r>
            <a:r>
              <a:rPr lang="hr-HR" sz="2600" b="1" dirty="0" err="1"/>
              <a:t>places</a:t>
            </a:r>
            <a:r>
              <a:rPr lang="hr-HR" sz="2600" b="1" dirty="0"/>
              <a:t> </a:t>
            </a:r>
            <a:r>
              <a:rPr lang="hr-HR" sz="2600" b="1" dirty="0" err="1"/>
              <a:t>and</a:t>
            </a:r>
            <a:r>
              <a:rPr lang="hr-HR" sz="2600" b="1" dirty="0"/>
              <a:t> </a:t>
            </a:r>
            <a:r>
              <a:rPr lang="hr-HR" sz="2600" b="1" dirty="0" err="1"/>
              <a:t>people</a:t>
            </a:r>
            <a:r>
              <a:rPr lang="hr-HR" sz="2600" b="1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C09E53-D45E-4915-EA35-EC266086D49C}"/>
              </a:ext>
            </a:extLst>
          </p:cNvPr>
          <p:cNvSpPr txBox="1"/>
          <p:nvPr/>
        </p:nvSpPr>
        <p:spPr>
          <a:xfrm>
            <a:off x="5450889" y="6313236"/>
            <a:ext cx="62765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b="1" dirty="0" err="1"/>
              <a:t>Check</a:t>
            </a:r>
            <a:r>
              <a:rPr lang="hr-HR" sz="2600" b="1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777529-FBEF-0503-AA8D-E8AFB8B3A4B0}"/>
              </a:ext>
            </a:extLst>
          </p:cNvPr>
          <p:cNvSpPr txBox="1"/>
          <p:nvPr/>
        </p:nvSpPr>
        <p:spPr>
          <a:xfrm>
            <a:off x="112349" y="3302512"/>
            <a:ext cx="911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people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918408-CFFB-A637-7AFA-5FC48D6B971A}"/>
              </a:ext>
            </a:extLst>
          </p:cNvPr>
          <p:cNvSpPr txBox="1"/>
          <p:nvPr/>
        </p:nvSpPr>
        <p:spPr>
          <a:xfrm>
            <a:off x="99403" y="3590924"/>
            <a:ext cx="911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places</a:t>
            </a:r>
            <a:endParaRPr lang="hr-H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66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, </a:t>
            </a:r>
            <a:r>
              <a:rPr lang="hr-HR" i="1" dirty="0" err="1"/>
              <a:t>page</a:t>
            </a:r>
            <a:r>
              <a:rPr lang="hr-HR" i="1" dirty="0"/>
              <a:t> 20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"/>
          <a:stretch/>
        </p:blipFill>
        <p:spPr>
          <a:xfrm>
            <a:off x="815004" y="1305017"/>
            <a:ext cx="3862763" cy="545109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262967" y="1827430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Complete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sentences</a:t>
            </a:r>
            <a:r>
              <a:rPr lang="hr-HR" sz="2800" b="1" dirty="0"/>
              <a:t> </a:t>
            </a:r>
            <a:r>
              <a:rPr lang="hr-HR" sz="2800" b="1" dirty="0" err="1"/>
              <a:t>with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words</a:t>
            </a:r>
            <a:r>
              <a:rPr lang="hr-HR" sz="2800" b="1" dirty="0"/>
              <a:t> </a:t>
            </a:r>
            <a:r>
              <a:rPr lang="hr-HR" sz="2800" b="1" dirty="0" err="1"/>
              <a:t>from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1.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A4AD96-E96F-DAC5-6160-1012DD798C93}"/>
              </a:ext>
            </a:extLst>
          </p:cNvPr>
          <p:cNvSpPr txBox="1"/>
          <p:nvPr/>
        </p:nvSpPr>
        <p:spPr>
          <a:xfrm>
            <a:off x="6262967" y="2853298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0D1152-A5CA-DAD6-1BC6-310674300D24}"/>
              </a:ext>
            </a:extLst>
          </p:cNvPr>
          <p:cNvSpPr txBox="1"/>
          <p:nvPr/>
        </p:nvSpPr>
        <p:spPr>
          <a:xfrm>
            <a:off x="6262969" y="3900801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Match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sentence </a:t>
            </a:r>
            <a:r>
              <a:rPr lang="hr-HR" sz="2800" b="1" dirty="0" err="1"/>
              <a:t>halves</a:t>
            </a:r>
            <a:r>
              <a:rPr lang="hr-HR" sz="2800" b="1" dirty="0"/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B91EC0-3BCA-0444-AA05-CEA576A8A0E4}"/>
              </a:ext>
            </a:extLst>
          </p:cNvPr>
          <p:cNvSpPr txBox="1"/>
          <p:nvPr/>
        </p:nvSpPr>
        <p:spPr>
          <a:xfrm>
            <a:off x="6262967" y="4500614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46F6F1-D440-E2CC-52B0-4316D4259A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56" y="1477311"/>
            <a:ext cx="4625741" cy="499153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F3E539-1E1A-4775-9B89-E8C9B620CB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87" y="3604333"/>
            <a:ext cx="4245152" cy="27893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7A9DE2-E71B-A941-34E0-BF530D8FF5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5" y="2203739"/>
            <a:ext cx="5613995" cy="209613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78F474-040B-57F3-5F93-A29FE8E079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099" y="2989339"/>
            <a:ext cx="350550" cy="11049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FD0F15D-46F0-D472-9C04-B3A083B01D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13" y="4339364"/>
            <a:ext cx="5574400" cy="137648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630EAEC-B18A-8F61-D9BC-BA621FA3C5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988" y="4605775"/>
            <a:ext cx="376541" cy="93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90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, </a:t>
            </a:r>
            <a:r>
              <a:rPr lang="hr-HR" i="1" dirty="0" err="1"/>
              <a:t>page</a:t>
            </a:r>
            <a:r>
              <a:rPr lang="hr-HR" i="1" dirty="0"/>
              <a:t> 21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" b="264"/>
          <a:stretch/>
        </p:blipFill>
        <p:spPr>
          <a:xfrm>
            <a:off x="815004" y="1305017"/>
            <a:ext cx="3862763" cy="545109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262967" y="1827430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Complete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sentences</a:t>
            </a:r>
            <a:r>
              <a:rPr lang="hr-HR" sz="2800" b="1" dirty="0"/>
              <a:t> </a:t>
            </a:r>
            <a:r>
              <a:rPr lang="hr-HR" sz="2800" b="1" dirty="0" err="1"/>
              <a:t>with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words</a:t>
            </a:r>
            <a:r>
              <a:rPr lang="hr-HR" sz="2800" b="1" dirty="0"/>
              <a:t> </a:t>
            </a:r>
            <a:r>
              <a:rPr lang="hr-HR" sz="2800" b="1" dirty="0" err="1"/>
              <a:t>from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3.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A4AD96-E96F-DAC5-6160-1012DD798C93}"/>
              </a:ext>
            </a:extLst>
          </p:cNvPr>
          <p:cNvSpPr txBox="1"/>
          <p:nvPr/>
        </p:nvSpPr>
        <p:spPr>
          <a:xfrm>
            <a:off x="6262967" y="2853298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0D1152-A5CA-DAD6-1BC6-310674300D24}"/>
              </a:ext>
            </a:extLst>
          </p:cNvPr>
          <p:cNvSpPr txBox="1"/>
          <p:nvPr/>
        </p:nvSpPr>
        <p:spPr>
          <a:xfrm>
            <a:off x="6262969" y="3900801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Write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opposites</a:t>
            </a:r>
            <a:r>
              <a:rPr lang="hr-HR" sz="2800" b="1" dirty="0"/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B91EC0-3BCA-0444-AA05-CEA576A8A0E4}"/>
              </a:ext>
            </a:extLst>
          </p:cNvPr>
          <p:cNvSpPr txBox="1"/>
          <p:nvPr/>
        </p:nvSpPr>
        <p:spPr>
          <a:xfrm>
            <a:off x="6262967" y="4500614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3770C2-E5EC-0500-7DE2-03C705F623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25" y="1975246"/>
            <a:ext cx="5526172" cy="372281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8D528E-6734-766E-1764-59D607326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56" y="3036009"/>
            <a:ext cx="4861981" cy="26536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26C1DC-5C03-7CCA-8D6F-F15D05888D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95" y="1433473"/>
            <a:ext cx="3635055" cy="477815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7FCB8B9-F121-ADC7-599E-257898D636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412" y="1919639"/>
            <a:ext cx="1859441" cy="422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, </a:t>
            </a:r>
            <a:r>
              <a:rPr lang="hr-HR" i="1" dirty="0" err="1"/>
              <a:t>page</a:t>
            </a:r>
            <a:r>
              <a:rPr lang="hr-HR" i="1" dirty="0"/>
              <a:t> 22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r="279"/>
          <a:stretch/>
        </p:blipFill>
        <p:spPr>
          <a:xfrm>
            <a:off x="815004" y="1305017"/>
            <a:ext cx="3862763" cy="545109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258652" y="500249"/>
            <a:ext cx="54387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Complete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sentences</a:t>
            </a:r>
            <a:r>
              <a:rPr lang="hr-HR" sz="2800" b="1" dirty="0"/>
              <a:t> </a:t>
            </a:r>
            <a:r>
              <a:rPr lang="hr-HR" sz="2800" b="1" dirty="0" err="1"/>
              <a:t>with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comparative</a:t>
            </a:r>
            <a:r>
              <a:rPr lang="hr-HR" sz="2800" b="1" dirty="0"/>
              <a:t> </a:t>
            </a:r>
            <a:r>
              <a:rPr lang="hr-HR" sz="2800" b="1" dirty="0" err="1"/>
              <a:t>form</a:t>
            </a:r>
            <a:r>
              <a:rPr lang="hr-HR" sz="2800" b="1" dirty="0"/>
              <a:t> </a:t>
            </a:r>
            <a:r>
              <a:rPr lang="hr-HR" sz="2800" b="1" dirty="0" err="1"/>
              <a:t>of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adjectives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brackets</a:t>
            </a:r>
            <a:r>
              <a:rPr lang="hr-HR" sz="2800" b="1" dirty="0"/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A4AD96-E96F-DAC5-6160-1012DD798C93}"/>
              </a:ext>
            </a:extLst>
          </p:cNvPr>
          <p:cNvSpPr txBox="1"/>
          <p:nvPr/>
        </p:nvSpPr>
        <p:spPr>
          <a:xfrm>
            <a:off x="6268956" y="2002017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0D1152-A5CA-DAD6-1BC6-310674300D24}"/>
              </a:ext>
            </a:extLst>
          </p:cNvPr>
          <p:cNvSpPr txBox="1"/>
          <p:nvPr/>
        </p:nvSpPr>
        <p:spPr>
          <a:xfrm>
            <a:off x="6268956" y="2808638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Rewrite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sentences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2 </a:t>
            </a:r>
            <a:r>
              <a:rPr lang="hr-HR" sz="2800" b="1" dirty="0" err="1"/>
              <a:t>using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opposite</a:t>
            </a:r>
            <a:r>
              <a:rPr lang="hr-HR" sz="2800" b="1" dirty="0"/>
              <a:t> </a:t>
            </a:r>
            <a:r>
              <a:rPr lang="hr-HR" sz="2800" b="1" dirty="0" err="1"/>
              <a:t>of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adjective</a:t>
            </a:r>
            <a:r>
              <a:rPr lang="hr-HR" sz="2800" b="1" dirty="0"/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B91EC0-3BCA-0444-AA05-CEA576A8A0E4}"/>
              </a:ext>
            </a:extLst>
          </p:cNvPr>
          <p:cNvSpPr txBox="1"/>
          <p:nvPr/>
        </p:nvSpPr>
        <p:spPr>
          <a:xfrm>
            <a:off x="6272497" y="3879996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B774A2-1A31-6413-AEB9-B5E79FA164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5" y="2197132"/>
            <a:ext cx="5744375" cy="333365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99E728-2C2F-4B32-D00B-8A8BF04D5D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09" y="2724146"/>
            <a:ext cx="4906556" cy="27476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2E87B1-1CEC-5466-B605-CBDDDE68A94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8"/>
          <a:stretch/>
        </p:blipFill>
        <p:spPr>
          <a:xfrm>
            <a:off x="28013" y="2241797"/>
            <a:ext cx="5991047" cy="318273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E7222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5170D7D-EB1A-8B74-6D14-311B424418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757" y="2901689"/>
            <a:ext cx="3234206" cy="24541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7D75AF5-FCE8-1C3E-D65A-C61D4D1210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3" y="1280270"/>
            <a:ext cx="6053565" cy="219642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E7222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9E7CEE3-0BD3-242E-2241-4432B73D32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371" y="2071996"/>
            <a:ext cx="2057437" cy="13236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2D74233-139B-5687-EE65-67004B296D8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"/>
          <a:stretch/>
        </p:blipFill>
        <p:spPr>
          <a:xfrm>
            <a:off x="42435" y="3521362"/>
            <a:ext cx="6053565" cy="187918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E7222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D6DE0EE-FE19-CC5F-C6C4-B4C50FACCE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501" y="3762745"/>
            <a:ext cx="2074717" cy="132527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0F933F6-D557-9318-4FC3-83C3DFBE0F5C}"/>
              </a:ext>
            </a:extLst>
          </p:cNvPr>
          <p:cNvSpPr txBox="1"/>
          <p:nvPr/>
        </p:nvSpPr>
        <p:spPr>
          <a:xfrm>
            <a:off x="6268955" y="4651831"/>
            <a:ext cx="54387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Fill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sentences</a:t>
            </a:r>
            <a:r>
              <a:rPr lang="hr-HR" sz="2800" b="1" dirty="0"/>
              <a:t> </a:t>
            </a:r>
            <a:r>
              <a:rPr lang="hr-HR" sz="2800" b="1" dirty="0" err="1"/>
              <a:t>with</a:t>
            </a:r>
            <a:r>
              <a:rPr lang="hr-HR" sz="2800" b="1" dirty="0"/>
              <a:t> one </a:t>
            </a:r>
            <a:r>
              <a:rPr lang="hr-HR" sz="2800" b="1" dirty="0" err="1"/>
              <a:t>of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adjectives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superlative </a:t>
            </a:r>
            <a:r>
              <a:rPr lang="hr-HR" sz="2800" b="1" dirty="0" err="1"/>
              <a:t>form</a:t>
            </a:r>
            <a:r>
              <a:rPr lang="hr-HR" sz="2800" b="1" dirty="0"/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FABF607-15E7-D7DB-965B-1EF93C1EF0E9}"/>
              </a:ext>
            </a:extLst>
          </p:cNvPr>
          <p:cNvSpPr txBox="1"/>
          <p:nvPr/>
        </p:nvSpPr>
        <p:spPr>
          <a:xfrm>
            <a:off x="6268955" y="6010244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721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, </a:t>
            </a:r>
            <a:r>
              <a:rPr lang="hr-HR" i="1" dirty="0" err="1"/>
              <a:t>page</a:t>
            </a:r>
            <a:r>
              <a:rPr lang="hr-HR" i="1" dirty="0"/>
              <a:t> 23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" r="173"/>
          <a:stretch/>
        </p:blipFill>
        <p:spPr>
          <a:xfrm>
            <a:off x="815004" y="1128545"/>
            <a:ext cx="3987815" cy="5627562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096001" y="1827430"/>
            <a:ext cx="5605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Choose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correct</a:t>
            </a:r>
            <a:r>
              <a:rPr lang="hr-HR" sz="2800" b="1" dirty="0"/>
              <a:t> </a:t>
            </a:r>
            <a:r>
              <a:rPr lang="hr-HR" sz="2800" b="1" dirty="0" err="1"/>
              <a:t>answer</a:t>
            </a:r>
            <a:r>
              <a:rPr lang="hr-HR" sz="2800" b="1" dirty="0"/>
              <a:t>: a, b </a:t>
            </a:r>
            <a:r>
              <a:rPr lang="hr-HR" sz="2800" b="1" dirty="0" err="1"/>
              <a:t>or</a:t>
            </a:r>
            <a:r>
              <a:rPr lang="hr-HR" sz="2800" b="1" dirty="0"/>
              <a:t> c.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A4AD96-E96F-DAC5-6160-1012DD798C93}"/>
              </a:ext>
            </a:extLst>
          </p:cNvPr>
          <p:cNvSpPr txBox="1"/>
          <p:nvPr/>
        </p:nvSpPr>
        <p:spPr>
          <a:xfrm>
            <a:off x="6262967" y="2853298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EBC192-BFE1-2206-66FE-8E6A578946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63" y="1946093"/>
            <a:ext cx="5365124" cy="411829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E7222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42D55A0-394F-F7C8-5AE4-D8B191EC5582}"/>
              </a:ext>
            </a:extLst>
          </p:cNvPr>
          <p:cNvSpPr/>
          <p:nvPr/>
        </p:nvSpPr>
        <p:spPr>
          <a:xfrm>
            <a:off x="2357259" y="2715964"/>
            <a:ext cx="297164" cy="274667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D7C12AB-AADF-91AA-3530-5998FED81C93}"/>
              </a:ext>
            </a:extLst>
          </p:cNvPr>
          <p:cNvSpPr/>
          <p:nvPr/>
        </p:nvSpPr>
        <p:spPr>
          <a:xfrm>
            <a:off x="4047834" y="3340322"/>
            <a:ext cx="297164" cy="274667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265FC90-A150-42AF-26EA-39775B92853D}"/>
              </a:ext>
            </a:extLst>
          </p:cNvPr>
          <p:cNvSpPr/>
          <p:nvPr/>
        </p:nvSpPr>
        <p:spPr>
          <a:xfrm>
            <a:off x="4047834" y="3942326"/>
            <a:ext cx="297164" cy="274667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81C8283-CA07-5B1A-F232-0BF9F8D74583}"/>
              </a:ext>
            </a:extLst>
          </p:cNvPr>
          <p:cNvSpPr/>
          <p:nvPr/>
        </p:nvSpPr>
        <p:spPr>
          <a:xfrm>
            <a:off x="2357259" y="4537366"/>
            <a:ext cx="297164" cy="274667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94705C7-1100-085B-54DD-FC81786A1B86}"/>
              </a:ext>
            </a:extLst>
          </p:cNvPr>
          <p:cNvSpPr/>
          <p:nvPr/>
        </p:nvSpPr>
        <p:spPr>
          <a:xfrm>
            <a:off x="666422" y="5149860"/>
            <a:ext cx="297164" cy="274667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81C8905-4656-52E3-F023-6CABDEF03902}"/>
              </a:ext>
            </a:extLst>
          </p:cNvPr>
          <p:cNvSpPr/>
          <p:nvPr/>
        </p:nvSpPr>
        <p:spPr>
          <a:xfrm>
            <a:off x="2357259" y="5729455"/>
            <a:ext cx="297164" cy="274667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1945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6" grpId="0"/>
      <p:bldP spid="11" grpId="0" animBg="1"/>
      <p:bldP spid="12" grpId="0" animBg="1"/>
      <p:bldP spid="15" grpId="0" animBg="1"/>
      <p:bldP spid="19" grpId="0" animBg="1"/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, </a:t>
            </a:r>
            <a:r>
              <a:rPr lang="hr-HR" i="1" dirty="0" err="1"/>
              <a:t>page</a:t>
            </a:r>
            <a:r>
              <a:rPr lang="hr-HR" i="1" dirty="0"/>
              <a:t> 24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" r="5417"/>
          <a:stretch/>
        </p:blipFill>
        <p:spPr>
          <a:xfrm>
            <a:off x="815004" y="1128545"/>
            <a:ext cx="3987815" cy="5627562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036076" y="529894"/>
            <a:ext cx="5605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400" b="1" dirty="0" err="1"/>
              <a:t>Complete</a:t>
            </a:r>
            <a:r>
              <a:rPr lang="hr-HR" sz="2400" b="1" dirty="0"/>
              <a:t> </a:t>
            </a:r>
            <a:r>
              <a:rPr lang="hr-HR" sz="2400" b="1" dirty="0" err="1"/>
              <a:t>the</a:t>
            </a:r>
            <a:r>
              <a:rPr lang="hr-HR" sz="2400" b="1" dirty="0"/>
              <a:t> </a:t>
            </a:r>
            <a:r>
              <a:rPr lang="hr-HR" sz="2400" b="1" dirty="0" err="1"/>
              <a:t>sentences</a:t>
            </a:r>
            <a:r>
              <a:rPr lang="hr-HR" sz="2400" b="1" dirty="0"/>
              <a:t> </a:t>
            </a:r>
            <a:r>
              <a:rPr lang="hr-HR" sz="2400" b="1" dirty="0" err="1"/>
              <a:t>with</a:t>
            </a:r>
            <a:r>
              <a:rPr lang="hr-HR" sz="2400" b="1" dirty="0"/>
              <a:t> </a:t>
            </a:r>
            <a:r>
              <a:rPr lang="hr-HR" sz="2400" b="1" dirty="0" err="1">
                <a:solidFill>
                  <a:srgbClr val="C00000"/>
                </a:solidFill>
              </a:rPr>
              <a:t>somebody</a:t>
            </a:r>
            <a:r>
              <a:rPr lang="hr-HR" sz="2400" b="1" dirty="0">
                <a:solidFill>
                  <a:srgbClr val="C00000"/>
                </a:solidFill>
              </a:rPr>
              <a:t>, </a:t>
            </a:r>
            <a:r>
              <a:rPr lang="hr-HR" sz="2400" b="1" dirty="0" err="1">
                <a:solidFill>
                  <a:srgbClr val="C00000"/>
                </a:solidFill>
              </a:rPr>
              <a:t>anybody</a:t>
            </a:r>
            <a:r>
              <a:rPr lang="hr-HR" sz="2400" b="1" dirty="0">
                <a:solidFill>
                  <a:srgbClr val="C00000"/>
                </a:solidFill>
              </a:rPr>
              <a:t>, </a:t>
            </a:r>
            <a:r>
              <a:rPr lang="hr-HR" sz="2400" b="1" dirty="0" err="1">
                <a:solidFill>
                  <a:srgbClr val="C00000"/>
                </a:solidFill>
              </a:rPr>
              <a:t>something</a:t>
            </a:r>
            <a:r>
              <a:rPr lang="hr-HR" sz="2400" b="1" dirty="0">
                <a:solidFill>
                  <a:srgbClr val="C00000"/>
                </a:solidFill>
              </a:rPr>
              <a:t>, </a:t>
            </a:r>
            <a:r>
              <a:rPr lang="hr-HR" sz="2400" b="1" dirty="0" err="1">
                <a:solidFill>
                  <a:srgbClr val="C00000"/>
                </a:solidFill>
              </a:rPr>
              <a:t>somewhere</a:t>
            </a:r>
            <a:r>
              <a:rPr lang="hr-HR" sz="2400" b="1" dirty="0"/>
              <a:t>, </a:t>
            </a:r>
            <a:r>
              <a:rPr lang="hr-HR" sz="2400" b="1" dirty="0" err="1"/>
              <a:t>etc</a:t>
            </a:r>
            <a:r>
              <a:rPr lang="hr-HR" sz="2400" b="1" dirty="0"/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A4AD96-E96F-DAC5-6160-1012DD798C93}"/>
              </a:ext>
            </a:extLst>
          </p:cNvPr>
          <p:cNvSpPr txBox="1"/>
          <p:nvPr/>
        </p:nvSpPr>
        <p:spPr>
          <a:xfrm>
            <a:off x="6096000" y="1917202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3BDC6AA-8FA8-26EF-64DA-19F46083D3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32" y="1914889"/>
            <a:ext cx="5647170" cy="418070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E7222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62C36B6-656E-C324-7C92-2DC39ECB4F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05" y="2415480"/>
            <a:ext cx="4045758" cy="357428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6C7F2FF-B461-4B62-1CB5-01BC02DDC873}"/>
              </a:ext>
            </a:extLst>
          </p:cNvPr>
          <p:cNvSpPr txBox="1"/>
          <p:nvPr/>
        </p:nvSpPr>
        <p:spPr>
          <a:xfrm>
            <a:off x="6036076" y="2620247"/>
            <a:ext cx="56057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/>
              <a:t>Read </a:t>
            </a:r>
            <a:r>
              <a:rPr lang="hr-HR" sz="2400" b="1" dirty="0" err="1"/>
              <a:t>about</a:t>
            </a:r>
            <a:r>
              <a:rPr lang="hr-HR" sz="2400" b="1" dirty="0"/>
              <a:t> </a:t>
            </a:r>
            <a:r>
              <a:rPr lang="hr-HR" sz="2400" b="1" dirty="0" err="1"/>
              <a:t>two</a:t>
            </a:r>
            <a:r>
              <a:rPr lang="hr-HR" sz="2400" b="1" dirty="0"/>
              <a:t> </a:t>
            </a:r>
            <a:r>
              <a:rPr lang="hr-HR" sz="2400" b="1" dirty="0" err="1"/>
              <a:t>brothers</a:t>
            </a:r>
            <a:r>
              <a:rPr lang="hr-HR" sz="2400" b="1" dirty="0"/>
              <a:t>, Jack </a:t>
            </a:r>
            <a:r>
              <a:rPr lang="hr-HR" sz="2400" b="1" dirty="0" err="1"/>
              <a:t>and</a:t>
            </a:r>
            <a:r>
              <a:rPr lang="hr-HR" sz="2400" b="1" dirty="0"/>
              <a:t> Jamie, </a:t>
            </a:r>
            <a:r>
              <a:rPr lang="hr-HR" sz="2400" b="1" dirty="0" err="1"/>
              <a:t>and</a:t>
            </a:r>
            <a:r>
              <a:rPr lang="hr-HR" sz="2400" b="1" dirty="0"/>
              <a:t> </a:t>
            </a:r>
            <a:r>
              <a:rPr lang="hr-HR" sz="2400" b="1" dirty="0" err="1"/>
              <a:t>complete</a:t>
            </a:r>
            <a:r>
              <a:rPr lang="hr-HR" sz="2400" b="1" dirty="0"/>
              <a:t> </a:t>
            </a:r>
            <a:r>
              <a:rPr lang="hr-HR" sz="2400" b="1" dirty="0" err="1"/>
              <a:t>the</a:t>
            </a:r>
            <a:r>
              <a:rPr lang="hr-HR" sz="2400" b="1" dirty="0"/>
              <a:t> </a:t>
            </a:r>
            <a:r>
              <a:rPr lang="hr-HR" sz="2400" b="1" dirty="0" err="1"/>
              <a:t>sentences</a:t>
            </a:r>
            <a:r>
              <a:rPr lang="hr-HR" sz="2400" b="1" dirty="0"/>
              <a:t>. </a:t>
            </a:r>
            <a:r>
              <a:rPr lang="hr-HR" sz="2400" b="1" dirty="0" err="1"/>
              <a:t>Unscramble</a:t>
            </a:r>
            <a:r>
              <a:rPr lang="hr-HR" sz="2400" b="1" dirty="0"/>
              <a:t> </a:t>
            </a:r>
            <a:r>
              <a:rPr lang="hr-HR" sz="2400" b="1" dirty="0" err="1"/>
              <a:t>the</a:t>
            </a:r>
            <a:r>
              <a:rPr lang="hr-HR" sz="2400" b="1" dirty="0"/>
              <a:t> </a:t>
            </a:r>
            <a:r>
              <a:rPr lang="hr-HR" sz="2400" b="1" dirty="0" err="1"/>
              <a:t>words</a:t>
            </a:r>
            <a:r>
              <a:rPr lang="hr-HR" sz="2400" b="1" dirty="0"/>
              <a:t> </a:t>
            </a:r>
            <a:r>
              <a:rPr lang="hr-HR" sz="2400" b="1" dirty="0" err="1"/>
              <a:t>in</a:t>
            </a:r>
            <a:r>
              <a:rPr lang="hr-HR" sz="2400" b="1" dirty="0"/>
              <a:t> </a:t>
            </a:r>
            <a:r>
              <a:rPr lang="hr-HR" sz="2400" b="1" dirty="0" err="1"/>
              <a:t>brackets</a:t>
            </a:r>
            <a:r>
              <a:rPr lang="hr-HR" sz="2400" b="1" dirty="0"/>
              <a:t>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C19ADF1-AC10-0603-5318-BF2A9A9D6D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2" y="1995011"/>
            <a:ext cx="5894829" cy="376183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E7222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47153B2-65B4-AC5C-FC99-E8A66599E2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31" y="2601424"/>
            <a:ext cx="5552946" cy="312803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DBE5A8E-F421-4D5D-CBDE-2023AE86F876}"/>
              </a:ext>
            </a:extLst>
          </p:cNvPr>
          <p:cNvSpPr txBox="1"/>
          <p:nvPr/>
        </p:nvSpPr>
        <p:spPr>
          <a:xfrm>
            <a:off x="6036076" y="4005242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DC0C671-197F-1260-9476-88BFBA695354}"/>
              </a:ext>
            </a:extLst>
          </p:cNvPr>
          <p:cNvSpPr txBox="1"/>
          <p:nvPr/>
        </p:nvSpPr>
        <p:spPr>
          <a:xfrm>
            <a:off x="6090350" y="4710600"/>
            <a:ext cx="57569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err="1"/>
              <a:t>Which</a:t>
            </a:r>
            <a:r>
              <a:rPr lang="hr-HR" sz="2400" b="1" dirty="0"/>
              <a:t> </a:t>
            </a:r>
            <a:r>
              <a:rPr lang="hr-HR" sz="2400" b="1" dirty="0" err="1"/>
              <a:t>of</a:t>
            </a:r>
            <a:r>
              <a:rPr lang="hr-HR" sz="2400" b="1" dirty="0"/>
              <a:t> </a:t>
            </a:r>
            <a:r>
              <a:rPr lang="hr-HR" sz="2400" b="1" dirty="0" err="1"/>
              <a:t>the</a:t>
            </a:r>
            <a:r>
              <a:rPr lang="hr-HR" sz="2400" b="1" dirty="0"/>
              <a:t> </a:t>
            </a:r>
            <a:r>
              <a:rPr lang="hr-HR" sz="2400" b="1" dirty="0" err="1"/>
              <a:t>two</a:t>
            </a:r>
            <a:r>
              <a:rPr lang="hr-HR" sz="2400" b="1" dirty="0"/>
              <a:t> </a:t>
            </a:r>
            <a:r>
              <a:rPr lang="hr-HR" sz="2400" b="1" dirty="0" err="1"/>
              <a:t>brothers</a:t>
            </a:r>
            <a:r>
              <a:rPr lang="hr-HR" sz="2400" b="1" dirty="0"/>
              <a:t> do </a:t>
            </a:r>
            <a:r>
              <a:rPr lang="hr-HR" sz="2400" b="1" dirty="0" err="1"/>
              <a:t>you</a:t>
            </a:r>
            <a:r>
              <a:rPr lang="hr-HR" sz="2400" b="1" dirty="0"/>
              <a:t> </a:t>
            </a:r>
            <a:r>
              <a:rPr lang="hr-HR" sz="2400" b="1" dirty="0" err="1"/>
              <a:t>like</a:t>
            </a:r>
            <a:r>
              <a:rPr lang="hr-HR" sz="2400" b="1" dirty="0"/>
              <a:t> more?</a:t>
            </a:r>
          </a:p>
          <a:p>
            <a:r>
              <a:rPr lang="hr-HR" sz="2400" b="1" dirty="0"/>
              <a:t>How </a:t>
            </a:r>
            <a:r>
              <a:rPr lang="hr-HR" sz="2400" b="1" dirty="0" err="1"/>
              <a:t>would</a:t>
            </a:r>
            <a:r>
              <a:rPr lang="hr-HR" sz="2400" b="1" dirty="0"/>
              <a:t> </a:t>
            </a:r>
            <a:r>
              <a:rPr lang="hr-HR" sz="2400" b="1" dirty="0" err="1"/>
              <a:t>you</a:t>
            </a:r>
            <a:r>
              <a:rPr lang="hr-HR" sz="2400" b="1" dirty="0"/>
              <a:t> </a:t>
            </a:r>
            <a:r>
              <a:rPr lang="hr-HR" sz="2400" b="1" dirty="0" err="1"/>
              <a:t>describe</a:t>
            </a:r>
            <a:r>
              <a:rPr lang="hr-HR" sz="2400" b="1" dirty="0"/>
              <a:t> </a:t>
            </a:r>
            <a:r>
              <a:rPr lang="hr-HR" sz="2400" b="1" dirty="0" err="1"/>
              <a:t>the</a:t>
            </a:r>
            <a:r>
              <a:rPr lang="hr-HR" sz="2400" b="1" dirty="0"/>
              <a:t> </a:t>
            </a:r>
            <a:r>
              <a:rPr lang="hr-HR" sz="2400" b="1" dirty="0" err="1"/>
              <a:t>two</a:t>
            </a:r>
            <a:r>
              <a:rPr lang="hr-HR" sz="2400" b="1" dirty="0"/>
              <a:t> </a:t>
            </a:r>
            <a:r>
              <a:rPr lang="hr-HR" sz="2400" b="1" dirty="0" err="1"/>
              <a:t>brothers</a:t>
            </a:r>
            <a:r>
              <a:rPr lang="hr-HR" sz="2400" b="1" dirty="0"/>
              <a:t>? Are </a:t>
            </a:r>
            <a:r>
              <a:rPr lang="hr-HR" sz="2400" b="1" dirty="0" err="1"/>
              <a:t>you</a:t>
            </a:r>
            <a:r>
              <a:rPr lang="hr-HR" sz="2400" b="1" dirty="0"/>
              <a:t> more </a:t>
            </a:r>
            <a:r>
              <a:rPr lang="hr-HR" sz="2400" b="1" dirty="0" err="1"/>
              <a:t>like</a:t>
            </a:r>
            <a:r>
              <a:rPr lang="hr-HR" sz="2400" b="1" dirty="0"/>
              <a:t> Jamie </a:t>
            </a:r>
            <a:r>
              <a:rPr lang="hr-HR" sz="2400" b="1" dirty="0" err="1"/>
              <a:t>or</a:t>
            </a:r>
            <a:r>
              <a:rPr lang="hr-HR" sz="2400" b="1" dirty="0"/>
              <a:t> Jack?</a:t>
            </a:r>
          </a:p>
        </p:txBody>
      </p:sp>
    </p:spTree>
    <p:extLst>
      <p:ext uri="{BB962C8B-B14F-4D97-AF65-F5344CB8AC3E}">
        <p14:creationId xmlns:p14="http://schemas.microsoft.com/office/powerpoint/2010/main" val="178620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DE9719-B84E-9F7E-CC1F-D5CFFC419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29900" cy="1549400"/>
          </a:xfrm>
        </p:spPr>
        <p:txBody>
          <a:bodyPr>
            <a:normAutofit fontScale="90000"/>
          </a:bodyPr>
          <a:lstStyle/>
          <a:p>
            <a:pPr algn="ctr"/>
            <a:r>
              <a:rPr lang="hr-HR" b="1" dirty="0" err="1"/>
              <a:t>What</a:t>
            </a:r>
            <a:r>
              <a:rPr lang="hr-HR" b="1" dirty="0"/>
              <a:t> </a:t>
            </a:r>
            <a:r>
              <a:rPr lang="hr-HR" b="1" dirty="0" err="1"/>
              <a:t>words</a:t>
            </a:r>
            <a:r>
              <a:rPr lang="hr-HR" b="1" dirty="0"/>
              <a:t> </a:t>
            </a:r>
            <a:r>
              <a:rPr lang="hr-HR" b="1" dirty="0" err="1"/>
              <a:t>come</a:t>
            </a:r>
            <a:r>
              <a:rPr lang="hr-HR" b="1" dirty="0"/>
              <a:t> </a:t>
            </a:r>
            <a:r>
              <a:rPr lang="hr-HR" b="1" dirty="0" err="1"/>
              <a:t>into</a:t>
            </a:r>
            <a:r>
              <a:rPr lang="hr-HR" b="1" dirty="0"/>
              <a:t> </a:t>
            </a:r>
            <a:r>
              <a:rPr lang="hr-HR" b="1" dirty="0" err="1"/>
              <a:t>your</a:t>
            </a:r>
            <a:r>
              <a:rPr lang="hr-HR" b="1" dirty="0"/>
              <a:t> </a:t>
            </a:r>
            <a:r>
              <a:rPr lang="hr-HR" b="1" dirty="0" err="1"/>
              <a:t>mind</a:t>
            </a:r>
            <a:r>
              <a:rPr lang="hr-HR" b="1" dirty="0"/>
              <a:t> </a:t>
            </a:r>
            <a:r>
              <a:rPr lang="hr-HR" b="1" dirty="0" err="1"/>
              <a:t>when</a:t>
            </a:r>
            <a:r>
              <a:rPr lang="hr-HR" b="1" dirty="0"/>
              <a:t> </a:t>
            </a:r>
            <a:r>
              <a:rPr lang="hr-HR" b="1" dirty="0" err="1"/>
              <a:t>you</a:t>
            </a:r>
            <a:r>
              <a:rPr lang="hr-HR" b="1" dirty="0"/>
              <a:t> </a:t>
            </a:r>
            <a:r>
              <a:rPr lang="hr-HR" b="1" dirty="0" err="1"/>
              <a:t>say</a:t>
            </a:r>
            <a:r>
              <a:rPr lang="hr-HR" b="1" dirty="0"/>
              <a:t> </a:t>
            </a:r>
            <a:r>
              <a:rPr lang="hr-HR" b="1" i="1" dirty="0" err="1"/>
              <a:t>family</a:t>
            </a:r>
            <a:r>
              <a:rPr lang="hr-HR" b="1" dirty="0"/>
              <a:t>? </a:t>
            </a:r>
            <a:r>
              <a:rPr lang="hr-HR" b="1" dirty="0" err="1"/>
              <a:t>Draw</a:t>
            </a:r>
            <a:r>
              <a:rPr lang="hr-HR" b="1" dirty="0"/>
              <a:t> a </a:t>
            </a:r>
            <a:r>
              <a:rPr lang="hr-HR" b="1" dirty="0" err="1"/>
              <a:t>mind</a:t>
            </a:r>
            <a:r>
              <a:rPr lang="hr-HR" b="1" dirty="0"/>
              <a:t> </a:t>
            </a:r>
            <a:r>
              <a:rPr lang="hr-HR" b="1" dirty="0" err="1"/>
              <a:t>map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share</a:t>
            </a:r>
            <a:r>
              <a:rPr lang="hr-HR" b="1" dirty="0"/>
              <a:t> </a:t>
            </a:r>
            <a:r>
              <a:rPr lang="hr-HR" b="1" dirty="0" err="1"/>
              <a:t>your</a:t>
            </a:r>
            <a:r>
              <a:rPr lang="hr-HR" b="1" dirty="0"/>
              <a:t> </a:t>
            </a:r>
            <a:r>
              <a:rPr lang="hr-HR" b="1" dirty="0" err="1"/>
              <a:t>answers</a:t>
            </a:r>
            <a:r>
              <a:rPr lang="hr-HR" b="1" dirty="0"/>
              <a:t> </a:t>
            </a:r>
            <a:r>
              <a:rPr lang="hr-HR" b="1" dirty="0" err="1"/>
              <a:t>with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class</a:t>
            </a:r>
            <a:r>
              <a:rPr lang="hr-HR" b="1" dirty="0"/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4FCAE2F-F040-6FEC-2120-F6A558052999}"/>
              </a:ext>
            </a:extLst>
          </p:cNvPr>
          <p:cNvSpPr/>
          <p:nvPr/>
        </p:nvSpPr>
        <p:spPr>
          <a:xfrm>
            <a:off x="4233862" y="2971799"/>
            <a:ext cx="3838575" cy="218122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4800" b="1" dirty="0"/>
              <a:t>FAMILY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6318E58-CA14-F5B5-6B12-790A8819D4B2}"/>
              </a:ext>
            </a:extLst>
          </p:cNvPr>
          <p:cNvCxnSpPr/>
          <p:nvPr/>
        </p:nvCxnSpPr>
        <p:spPr>
          <a:xfrm flipV="1">
            <a:off x="7328296" y="2266948"/>
            <a:ext cx="1371600" cy="9429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A41FAE8-2650-012F-7996-959B56EA3843}"/>
              </a:ext>
            </a:extLst>
          </p:cNvPr>
          <p:cNvCxnSpPr>
            <a:cxnSpLocks/>
          </p:cNvCxnSpPr>
          <p:nvPr/>
        </p:nvCxnSpPr>
        <p:spPr>
          <a:xfrm>
            <a:off x="8181975" y="4062411"/>
            <a:ext cx="146685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65DDD99-0FE1-A88B-01DB-ADFCE3AD5855}"/>
              </a:ext>
            </a:extLst>
          </p:cNvPr>
          <p:cNvCxnSpPr>
            <a:cxnSpLocks/>
          </p:cNvCxnSpPr>
          <p:nvPr/>
        </p:nvCxnSpPr>
        <p:spPr>
          <a:xfrm flipV="1">
            <a:off x="6153149" y="2147888"/>
            <a:ext cx="0" cy="82391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1350D6A-2761-AF9B-E436-1FF1573323BF}"/>
              </a:ext>
            </a:extLst>
          </p:cNvPr>
          <p:cNvCxnSpPr>
            <a:cxnSpLocks/>
          </p:cNvCxnSpPr>
          <p:nvPr/>
        </p:nvCxnSpPr>
        <p:spPr>
          <a:xfrm>
            <a:off x="7328296" y="4943475"/>
            <a:ext cx="1159670" cy="9144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CD9419A-7C7F-3CB9-9174-26589AF5BFC7}"/>
              </a:ext>
            </a:extLst>
          </p:cNvPr>
          <p:cNvCxnSpPr>
            <a:cxnSpLocks/>
          </p:cNvCxnSpPr>
          <p:nvPr/>
        </p:nvCxnSpPr>
        <p:spPr>
          <a:xfrm>
            <a:off x="6153149" y="5153024"/>
            <a:ext cx="0" cy="113347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01420FD-6203-B22F-3AF5-71A4697FD19B}"/>
              </a:ext>
            </a:extLst>
          </p:cNvPr>
          <p:cNvCxnSpPr>
            <a:cxnSpLocks/>
          </p:cNvCxnSpPr>
          <p:nvPr/>
        </p:nvCxnSpPr>
        <p:spPr>
          <a:xfrm flipH="1" flipV="1">
            <a:off x="3886200" y="2390774"/>
            <a:ext cx="977505" cy="85724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C9E3C87-2D06-8F66-4A9D-CB05F30B2002}"/>
              </a:ext>
            </a:extLst>
          </p:cNvPr>
          <p:cNvCxnSpPr>
            <a:cxnSpLocks/>
          </p:cNvCxnSpPr>
          <p:nvPr/>
        </p:nvCxnSpPr>
        <p:spPr>
          <a:xfrm flipH="1" flipV="1">
            <a:off x="2957513" y="4029072"/>
            <a:ext cx="1276349" cy="952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A48AE25-1AC8-3F34-5458-9FE1234C5F16}"/>
              </a:ext>
            </a:extLst>
          </p:cNvPr>
          <p:cNvCxnSpPr>
            <a:cxnSpLocks/>
          </p:cNvCxnSpPr>
          <p:nvPr/>
        </p:nvCxnSpPr>
        <p:spPr>
          <a:xfrm flipH="1">
            <a:off x="4027286" y="4838693"/>
            <a:ext cx="777480" cy="104775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726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3444189-6602-D70F-C89A-C6D1806B415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59312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9054C5-C4C4-BF5F-969D-03C889AEAE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6500" y="501650"/>
            <a:ext cx="5600700" cy="86995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r-HR" sz="3000" b="1" dirty="0"/>
              <a:t>Do </a:t>
            </a:r>
            <a:r>
              <a:rPr lang="hr-HR" sz="3000" b="1" dirty="0" err="1"/>
              <a:t>the</a:t>
            </a:r>
            <a:r>
              <a:rPr lang="hr-HR" sz="3000" b="1" dirty="0"/>
              <a:t> </a:t>
            </a:r>
            <a:r>
              <a:rPr lang="hr-HR" sz="3000" b="1" dirty="0" err="1"/>
              <a:t>questionnaire</a:t>
            </a:r>
            <a:r>
              <a:rPr lang="hr-HR" sz="3000" b="1" dirty="0"/>
              <a:t> </a:t>
            </a:r>
            <a:r>
              <a:rPr lang="hr-HR" sz="3000" b="1" dirty="0" err="1"/>
              <a:t>in</a:t>
            </a:r>
            <a:r>
              <a:rPr lang="hr-HR" sz="3000" b="1" dirty="0"/>
              <a:t> </a:t>
            </a:r>
            <a:r>
              <a:rPr lang="hr-HR" sz="3000" b="1" dirty="0" err="1"/>
              <a:t>Task</a:t>
            </a:r>
            <a:r>
              <a:rPr lang="hr-HR" sz="3000" b="1" dirty="0"/>
              <a:t> 1.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032980-FEB5-0015-DA39-F4CC191EF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6271"/>
            <a:ext cx="5829300" cy="398812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CF5B88-DB53-479F-BAF6-C0487ED0B5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1" b="26997"/>
          <a:stretch/>
        </p:blipFill>
        <p:spPr>
          <a:xfrm>
            <a:off x="-46050" y="1596072"/>
            <a:ext cx="5921399" cy="370852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3C6C78C-0D76-1DCD-85DC-467DB4DEA741}"/>
              </a:ext>
            </a:extLst>
          </p:cNvPr>
          <p:cNvSpPr txBox="1">
            <a:spLocks/>
          </p:cNvSpPr>
          <p:nvPr/>
        </p:nvSpPr>
        <p:spPr>
          <a:xfrm>
            <a:off x="6286500" y="1541017"/>
            <a:ext cx="5600700" cy="8699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sz="3000" b="1" dirty="0" err="1"/>
              <a:t>Compare</a:t>
            </a:r>
            <a:r>
              <a:rPr lang="hr-HR" sz="3000" b="1" dirty="0"/>
              <a:t> </a:t>
            </a:r>
            <a:r>
              <a:rPr lang="hr-HR" sz="3000" b="1" dirty="0" err="1"/>
              <a:t>your</a:t>
            </a:r>
            <a:r>
              <a:rPr lang="hr-HR" sz="3000" b="1" dirty="0"/>
              <a:t> </a:t>
            </a:r>
            <a:r>
              <a:rPr lang="hr-HR" sz="3000" b="1" dirty="0" err="1"/>
              <a:t>answers</a:t>
            </a:r>
            <a:r>
              <a:rPr lang="hr-HR" sz="3000" b="1" dirty="0"/>
              <a:t> </a:t>
            </a:r>
            <a:r>
              <a:rPr lang="hr-HR" sz="3000" b="1" dirty="0" err="1"/>
              <a:t>with</a:t>
            </a:r>
            <a:r>
              <a:rPr lang="hr-HR" sz="3000" b="1" dirty="0"/>
              <a:t> </a:t>
            </a:r>
            <a:r>
              <a:rPr lang="hr-HR" sz="3000" b="1" dirty="0" err="1"/>
              <a:t>your</a:t>
            </a:r>
            <a:r>
              <a:rPr lang="hr-HR" sz="3000" b="1" dirty="0"/>
              <a:t> partner.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F37A3CD6-EC51-F31D-AB38-8C5BB99E1BFD}"/>
              </a:ext>
            </a:extLst>
          </p:cNvPr>
          <p:cNvSpPr txBox="1">
            <a:spLocks/>
          </p:cNvSpPr>
          <p:nvPr/>
        </p:nvSpPr>
        <p:spPr>
          <a:xfrm>
            <a:off x="6362702" y="2580384"/>
            <a:ext cx="5600700" cy="869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sz="3000" b="1" dirty="0" err="1"/>
              <a:t>Finish</a:t>
            </a:r>
            <a:r>
              <a:rPr lang="hr-HR" sz="3000" b="1" dirty="0"/>
              <a:t> </a:t>
            </a:r>
            <a:r>
              <a:rPr lang="hr-HR" sz="3000" b="1" dirty="0" err="1"/>
              <a:t>sentences</a:t>
            </a:r>
            <a:r>
              <a:rPr lang="hr-HR" sz="3000" b="1" dirty="0"/>
              <a:t> </a:t>
            </a:r>
            <a:r>
              <a:rPr lang="hr-HR" sz="3000" b="1" dirty="0" err="1"/>
              <a:t>in</a:t>
            </a:r>
            <a:r>
              <a:rPr lang="hr-HR" sz="3000" b="1" dirty="0"/>
              <a:t> </a:t>
            </a:r>
            <a:r>
              <a:rPr lang="hr-HR" sz="3000" b="1" dirty="0" err="1"/>
              <a:t>Task</a:t>
            </a:r>
            <a:r>
              <a:rPr lang="hr-HR" sz="3000" b="1" dirty="0"/>
              <a:t> 3.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12D8E9A7-9C98-280B-6017-4D2F813A9E94}"/>
              </a:ext>
            </a:extLst>
          </p:cNvPr>
          <p:cNvSpPr txBox="1">
            <a:spLocks/>
          </p:cNvSpPr>
          <p:nvPr/>
        </p:nvSpPr>
        <p:spPr>
          <a:xfrm>
            <a:off x="6286500" y="3421758"/>
            <a:ext cx="5600700" cy="2934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sz="3000" b="1" dirty="0" err="1"/>
              <a:t>Compare</a:t>
            </a:r>
            <a:r>
              <a:rPr lang="hr-HR" sz="3000" b="1" dirty="0"/>
              <a:t> </a:t>
            </a:r>
            <a:r>
              <a:rPr lang="hr-HR" sz="3000" b="1" dirty="0" err="1"/>
              <a:t>your</a:t>
            </a:r>
            <a:r>
              <a:rPr lang="hr-HR" sz="3000" b="1" dirty="0"/>
              <a:t> </a:t>
            </a:r>
            <a:r>
              <a:rPr lang="hr-HR" sz="3000" b="1" dirty="0" err="1"/>
              <a:t>answers</a:t>
            </a:r>
            <a:r>
              <a:rPr lang="hr-HR" sz="3000" b="1" dirty="0"/>
              <a:t> </a:t>
            </a:r>
            <a:r>
              <a:rPr lang="hr-HR" sz="3000" b="1" dirty="0" err="1"/>
              <a:t>with</a:t>
            </a:r>
            <a:r>
              <a:rPr lang="hr-HR" sz="3000" b="1" dirty="0"/>
              <a:t> </a:t>
            </a:r>
            <a:r>
              <a:rPr lang="hr-HR" sz="3000" b="1" dirty="0" err="1"/>
              <a:t>your</a:t>
            </a:r>
            <a:r>
              <a:rPr lang="hr-HR" sz="3000" b="1" dirty="0"/>
              <a:t> </a:t>
            </a:r>
            <a:r>
              <a:rPr lang="hr-HR" sz="3000" b="1" dirty="0" err="1"/>
              <a:t>classmates</a:t>
            </a:r>
            <a:r>
              <a:rPr lang="hr-HR" sz="3000" b="1" dirty="0"/>
              <a:t>. </a:t>
            </a:r>
            <a:r>
              <a:rPr lang="hr-HR" sz="3000" b="1" dirty="0" err="1"/>
              <a:t>What</a:t>
            </a:r>
            <a:r>
              <a:rPr lang="hr-HR" sz="3000" b="1" dirty="0"/>
              <a:t> </a:t>
            </a:r>
            <a:r>
              <a:rPr lang="hr-HR" sz="3000" b="1" dirty="0" err="1"/>
              <a:t>is</a:t>
            </a:r>
            <a:r>
              <a:rPr lang="hr-HR" sz="3000" b="1" dirty="0"/>
              <a:t> </a:t>
            </a:r>
            <a:r>
              <a:rPr lang="hr-HR" sz="3000" b="1" dirty="0" err="1"/>
              <a:t>it</a:t>
            </a:r>
            <a:r>
              <a:rPr lang="hr-HR" sz="3000" b="1" dirty="0"/>
              <a:t> </a:t>
            </a:r>
            <a:r>
              <a:rPr lang="hr-HR" sz="3000" b="1" dirty="0" err="1"/>
              <a:t>that</a:t>
            </a:r>
            <a:r>
              <a:rPr lang="hr-HR" sz="3000" b="1" dirty="0"/>
              <a:t> most </a:t>
            </a:r>
            <a:r>
              <a:rPr lang="hr-HR" sz="3000" b="1" dirty="0" err="1"/>
              <a:t>young</a:t>
            </a:r>
            <a:r>
              <a:rPr lang="hr-HR" sz="3000" b="1" dirty="0"/>
              <a:t> </a:t>
            </a:r>
            <a:r>
              <a:rPr lang="hr-HR" sz="3000" b="1" dirty="0" err="1"/>
              <a:t>people</a:t>
            </a:r>
            <a:r>
              <a:rPr lang="hr-HR" sz="3000" b="1" dirty="0"/>
              <a:t> </a:t>
            </a:r>
            <a:r>
              <a:rPr lang="hr-HR" sz="3000" b="1" dirty="0" err="1"/>
              <a:t>argue</a:t>
            </a:r>
            <a:r>
              <a:rPr lang="hr-HR" sz="3000" b="1" dirty="0"/>
              <a:t> </a:t>
            </a:r>
            <a:r>
              <a:rPr lang="hr-HR" sz="3000" b="1" dirty="0" err="1"/>
              <a:t>about</a:t>
            </a:r>
            <a:r>
              <a:rPr lang="hr-HR" sz="3000" b="1" dirty="0"/>
              <a:t> </a:t>
            </a:r>
            <a:r>
              <a:rPr lang="hr-HR" sz="3000" b="1" dirty="0" err="1"/>
              <a:t>with</a:t>
            </a:r>
            <a:r>
              <a:rPr lang="hr-HR" sz="3000" b="1" dirty="0"/>
              <a:t> </a:t>
            </a:r>
            <a:r>
              <a:rPr lang="hr-HR" sz="3000" b="1" dirty="0" err="1"/>
              <a:t>their</a:t>
            </a:r>
            <a:r>
              <a:rPr lang="hr-HR" sz="3000" b="1" dirty="0"/>
              <a:t> </a:t>
            </a:r>
            <a:r>
              <a:rPr lang="hr-HR" sz="3000" b="1" dirty="0" err="1"/>
              <a:t>parents</a:t>
            </a:r>
            <a:r>
              <a:rPr lang="hr-HR" sz="3000" b="1" dirty="0"/>
              <a:t>?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hr-HR" sz="3000" b="1" dirty="0"/>
              <a:t>Who do most </a:t>
            </a:r>
            <a:r>
              <a:rPr lang="hr-HR" sz="3000" b="1" dirty="0" err="1"/>
              <a:t>young</a:t>
            </a:r>
            <a:r>
              <a:rPr lang="hr-HR" sz="3000" b="1" dirty="0"/>
              <a:t> </a:t>
            </a:r>
            <a:r>
              <a:rPr lang="hr-HR" sz="3000" b="1" dirty="0" err="1"/>
              <a:t>people</a:t>
            </a:r>
            <a:r>
              <a:rPr lang="hr-HR" sz="3000" b="1" dirty="0"/>
              <a:t> </a:t>
            </a:r>
            <a:r>
              <a:rPr lang="hr-HR" sz="3000" b="1" dirty="0" err="1"/>
              <a:t>tell</a:t>
            </a:r>
            <a:r>
              <a:rPr lang="hr-HR" sz="3000" b="1" dirty="0"/>
              <a:t> </a:t>
            </a:r>
            <a:r>
              <a:rPr lang="hr-HR" sz="3000" b="1" dirty="0" err="1"/>
              <a:t>their</a:t>
            </a:r>
            <a:r>
              <a:rPr lang="hr-HR" sz="3000" b="1" dirty="0"/>
              <a:t> </a:t>
            </a:r>
            <a:r>
              <a:rPr lang="hr-HR" sz="3000" b="1" dirty="0" err="1"/>
              <a:t>secrets</a:t>
            </a:r>
            <a:r>
              <a:rPr lang="hr-HR" sz="3000" b="1" dirty="0"/>
              <a:t> to?</a:t>
            </a:r>
          </a:p>
        </p:txBody>
      </p:sp>
    </p:spTree>
    <p:extLst>
      <p:ext uri="{BB962C8B-B14F-4D97-AF65-F5344CB8AC3E}">
        <p14:creationId xmlns:p14="http://schemas.microsoft.com/office/powerpoint/2010/main" val="309926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0A4F899-C7B1-6CB3-9B0B-FB952B6B578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428470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58E46B-C914-38AA-A895-D5DEFD9F00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95666"/>
            <a:ext cx="5762625" cy="22193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r-HR" b="1" dirty="0"/>
              <a:t>Are </a:t>
            </a:r>
            <a:r>
              <a:rPr lang="hr-HR" b="1" dirty="0" err="1"/>
              <a:t>you</a:t>
            </a:r>
            <a:r>
              <a:rPr lang="hr-HR" b="1" dirty="0"/>
              <a:t> </a:t>
            </a:r>
            <a:r>
              <a:rPr lang="hr-HR" b="1" dirty="0" err="1"/>
              <a:t>an</a:t>
            </a:r>
            <a:r>
              <a:rPr lang="hr-HR" b="1" dirty="0"/>
              <a:t> </a:t>
            </a:r>
            <a:r>
              <a:rPr lang="hr-HR" b="1" dirty="0" err="1"/>
              <a:t>only</a:t>
            </a:r>
            <a:r>
              <a:rPr lang="hr-HR" b="1" dirty="0"/>
              <a:t> </a:t>
            </a:r>
            <a:r>
              <a:rPr lang="hr-HR" b="1" dirty="0" err="1"/>
              <a:t>child</a:t>
            </a:r>
            <a:r>
              <a:rPr lang="hr-HR" b="1" dirty="0"/>
              <a:t>? </a:t>
            </a:r>
          </a:p>
          <a:p>
            <a:pPr marL="0" indent="0">
              <a:buNone/>
            </a:pPr>
            <a:r>
              <a:rPr lang="hr-HR" b="1" dirty="0"/>
              <a:t>Do </a:t>
            </a:r>
            <a:r>
              <a:rPr lang="hr-HR" b="1" dirty="0" err="1"/>
              <a:t>you</a:t>
            </a:r>
            <a:r>
              <a:rPr lang="hr-HR" b="1" dirty="0"/>
              <a:t> </a:t>
            </a:r>
            <a:r>
              <a:rPr lang="hr-HR" b="1" dirty="0" err="1"/>
              <a:t>have</a:t>
            </a:r>
            <a:r>
              <a:rPr lang="hr-HR" b="1" dirty="0"/>
              <a:t> </a:t>
            </a:r>
            <a:r>
              <a:rPr lang="hr-HR" b="1" dirty="0" err="1"/>
              <a:t>brothers</a:t>
            </a:r>
            <a:r>
              <a:rPr lang="hr-HR" b="1" dirty="0"/>
              <a:t> </a:t>
            </a:r>
            <a:r>
              <a:rPr lang="hr-HR" b="1" dirty="0" err="1"/>
              <a:t>or</a:t>
            </a:r>
            <a:r>
              <a:rPr lang="hr-HR" b="1" dirty="0"/>
              <a:t> </a:t>
            </a:r>
            <a:r>
              <a:rPr lang="hr-HR" b="1" dirty="0" err="1"/>
              <a:t>sisters</a:t>
            </a:r>
            <a:r>
              <a:rPr lang="hr-HR" b="1" dirty="0"/>
              <a:t>? </a:t>
            </a:r>
            <a:r>
              <a:rPr lang="hr-HR" b="1" dirty="0" err="1"/>
              <a:t>If</a:t>
            </a:r>
            <a:r>
              <a:rPr lang="hr-HR" b="1" dirty="0"/>
              <a:t> </a:t>
            </a:r>
            <a:r>
              <a:rPr lang="hr-HR" b="1" dirty="0" err="1"/>
              <a:t>you</a:t>
            </a:r>
            <a:r>
              <a:rPr lang="hr-HR" b="1" dirty="0"/>
              <a:t> do, are </a:t>
            </a:r>
            <a:r>
              <a:rPr lang="hr-HR" b="1" dirty="0" err="1"/>
              <a:t>you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oldest</a:t>
            </a:r>
            <a:r>
              <a:rPr lang="hr-HR" b="1" dirty="0"/>
              <a:t>,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middle</a:t>
            </a:r>
            <a:r>
              <a:rPr lang="hr-HR" b="1" dirty="0"/>
              <a:t>, </a:t>
            </a:r>
            <a:r>
              <a:rPr lang="hr-HR" b="1" dirty="0" err="1"/>
              <a:t>or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youngest</a:t>
            </a:r>
            <a:r>
              <a:rPr lang="hr-HR" b="1" dirty="0"/>
              <a:t> </a:t>
            </a:r>
            <a:r>
              <a:rPr lang="hr-HR" b="1" dirty="0" err="1"/>
              <a:t>child</a:t>
            </a:r>
            <a:r>
              <a:rPr lang="hr-HR" b="1" dirty="0"/>
              <a:t>? </a:t>
            </a:r>
          </a:p>
          <a:p>
            <a:pPr marL="0" indent="0">
              <a:buNone/>
            </a:pPr>
            <a:r>
              <a:rPr lang="hr-HR" b="1" dirty="0"/>
              <a:t>Do </a:t>
            </a:r>
            <a:r>
              <a:rPr lang="hr-HR" b="1" dirty="0" err="1"/>
              <a:t>you</a:t>
            </a:r>
            <a:r>
              <a:rPr lang="hr-HR" b="1" dirty="0"/>
              <a:t> </a:t>
            </a:r>
            <a:r>
              <a:rPr lang="hr-HR" b="1" dirty="0" err="1"/>
              <a:t>think</a:t>
            </a:r>
            <a:r>
              <a:rPr lang="hr-HR" b="1" dirty="0"/>
              <a:t> </a:t>
            </a:r>
            <a:r>
              <a:rPr lang="hr-HR" b="1" dirty="0" err="1"/>
              <a:t>life</a:t>
            </a:r>
            <a:r>
              <a:rPr lang="hr-HR" b="1" dirty="0"/>
              <a:t> </a:t>
            </a:r>
            <a:r>
              <a:rPr lang="hr-HR" b="1" dirty="0" err="1"/>
              <a:t>is</a:t>
            </a:r>
            <a:r>
              <a:rPr lang="hr-HR" b="1" dirty="0"/>
              <a:t> </a:t>
            </a:r>
            <a:r>
              <a:rPr lang="hr-HR" b="1" dirty="0" err="1"/>
              <a:t>easier</a:t>
            </a:r>
            <a:r>
              <a:rPr lang="hr-HR" b="1" dirty="0"/>
              <a:t> for </a:t>
            </a:r>
            <a:r>
              <a:rPr lang="hr-HR" b="1" dirty="0" err="1"/>
              <a:t>your</a:t>
            </a:r>
            <a:r>
              <a:rPr lang="hr-HR" b="1" dirty="0"/>
              <a:t> </a:t>
            </a:r>
            <a:r>
              <a:rPr lang="hr-HR" b="1" dirty="0" err="1"/>
              <a:t>sibling</a:t>
            </a:r>
            <a:r>
              <a:rPr lang="hr-HR" b="1" dirty="0"/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68488B-E9F2-95B7-67DF-D04B8E4915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38"/>
          <a:stretch/>
        </p:blipFill>
        <p:spPr>
          <a:xfrm>
            <a:off x="0" y="157598"/>
            <a:ext cx="6029680" cy="185366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D27EC86A-9EC8-ABA2-C856-3BDF24939B81}"/>
              </a:ext>
            </a:extLst>
          </p:cNvPr>
          <p:cNvSpPr txBox="1">
            <a:spLocks/>
          </p:cNvSpPr>
          <p:nvPr/>
        </p:nvSpPr>
        <p:spPr>
          <a:xfrm>
            <a:off x="6162319" y="2655295"/>
            <a:ext cx="5762625" cy="1547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/>
              <a:t>Read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text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match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headings</a:t>
            </a:r>
            <a:r>
              <a:rPr lang="hr-HR" b="1" dirty="0"/>
              <a:t> a) – d) to </a:t>
            </a:r>
            <a:r>
              <a:rPr lang="hr-HR" b="1" dirty="0" err="1"/>
              <a:t>paragraphs</a:t>
            </a:r>
            <a:r>
              <a:rPr lang="hr-HR" b="1" dirty="0"/>
              <a:t> 1 – 4.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412BDB-1479-F635-999F-90C240BC85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" y="2020785"/>
            <a:ext cx="6026432" cy="438035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5F26E71-CEA1-D730-2674-56151E249284}"/>
              </a:ext>
            </a:extLst>
          </p:cNvPr>
          <p:cNvSpPr txBox="1"/>
          <p:nvPr/>
        </p:nvSpPr>
        <p:spPr>
          <a:xfrm>
            <a:off x="2991096" y="2941735"/>
            <a:ext cx="1725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>
                <a:solidFill>
                  <a:srgbClr val="FF0000"/>
                </a:solidFill>
              </a:rPr>
              <a:t>a) </a:t>
            </a:r>
            <a:r>
              <a:rPr lang="hr-HR" sz="1400" b="1" dirty="0" err="1">
                <a:solidFill>
                  <a:srgbClr val="FF0000"/>
                </a:solidFill>
              </a:rPr>
              <a:t>Middle</a:t>
            </a:r>
            <a:r>
              <a:rPr lang="hr-HR" sz="1400" b="1" dirty="0">
                <a:solidFill>
                  <a:srgbClr val="FF0000"/>
                </a:solidFill>
              </a:rPr>
              <a:t> </a:t>
            </a:r>
            <a:r>
              <a:rPr lang="hr-HR" sz="1400" b="1" dirty="0" err="1">
                <a:solidFill>
                  <a:srgbClr val="FF0000"/>
                </a:solidFill>
              </a:rPr>
              <a:t>children</a:t>
            </a:r>
            <a:endParaRPr lang="hr-HR" sz="14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8F8373-EF08-DE49-E10C-F54255950BC1}"/>
              </a:ext>
            </a:extLst>
          </p:cNvPr>
          <p:cNvSpPr txBox="1"/>
          <p:nvPr/>
        </p:nvSpPr>
        <p:spPr>
          <a:xfrm>
            <a:off x="0" y="2941736"/>
            <a:ext cx="18539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>
                <a:solidFill>
                  <a:srgbClr val="FF0000"/>
                </a:solidFill>
              </a:rPr>
              <a:t>c) First-</a:t>
            </a:r>
            <a:r>
              <a:rPr lang="hr-HR" sz="1400" b="1" dirty="0" err="1">
                <a:solidFill>
                  <a:srgbClr val="FF0000"/>
                </a:solidFill>
              </a:rPr>
              <a:t>born</a:t>
            </a:r>
            <a:r>
              <a:rPr lang="hr-HR" sz="1400" b="1" dirty="0">
                <a:solidFill>
                  <a:srgbClr val="FF0000"/>
                </a:solidFill>
              </a:rPr>
              <a:t> </a:t>
            </a:r>
            <a:r>
              <a:rPr lang="hr-HR" sz="1400" b="1" dirty="0" err="1">
                <a:solidFill>
                  <a:srgbClr val="FF0000"/>
                </a:solidFill>
              </a:rPr>
              <a:t>children</a:t>
            </a:r>
            <a:r>
              <a:rPr lang="hr-HR" sz="1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B23BA5-09FA-6C54-7A01-FA454AB35F6A}"/>
              </a:ext>
            </a:extLst>
          </p:cNvPr>
          <p:cNvSpPr txBox="1"/>
          <p:nvPr/>
        </p:nvSpPr>
        <p:spPr>
          <a:xfrm>
            <a:off x="64205" y="4899868"/>
            <a:ext cx="1725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>
                <a:solidFill>
                  <a:srgbClr val="FF0000"/>
                </a:solidFill>
              </a:rPr>
              <a:t>b) </a:t>
            </a:r>
            <a:r>
              <a:rPr lang="hr-HR" sz="1400" b="1" dirty="0" err="1">
                <a:solidFill>
                  <a:srgbClr val="FF0000"/>
                </a:solidFill>
              </a:rPr>
              <a:t>Only</a:t>
            </a:r>
            <a:r>
              <a:rPr lang="hr-HR" sz="1400" b="1" dirty="0">
                <a:solidFill>
                  <a:srgbClr val="FF0000"/>
                </a:solidFill>
              </a:rPr>
              <a:t> </a:t>
            </a:r>
            <a:r>
              <a:rPr lang="hr-HR" sz="1400" b="1" dirty="0" err="1">
                <a:solidFill>
                  <a:srgbClr val="FF0000"/>
                </a:solidFill>
              </a:rPr>
              <a:t>children</a:t>
            </a:r>
            <a:endParaRPr lang="hr-HR" sz="1400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5A0B5A-D49C-E437-C523-8D090CDD585C}"/>
              </a:ext>
            </a:extLst>
          </p:cNvPr>
          <p:cNvSpPr txBox="1"/>
          <p:nvPr/>
        </p:nvSpPr>
        <p:spPr>
          <a:xfrm>
            <a:off x="3020627" y="4363660"/>
            <a:ext cx="1725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>
                <a:solidFill>
                  <a:srgbClr val="FF0000"/>
                </a:solidFill>
              </a:rPr>
              <a:t>d) </a:t>
            </a:r>
            <a:r>
              <a:rPr lang="hr-HR" sz="1400" b="1" dirty="0" err="1">
                <a:solidFill>
                  <a:srgbClr val="FF0000"/>
                </a:solidFill>
              </a:rPr>
              <a:t>Youngest</a:t>
            </a:r>
            <a:r>
              <a:rPr lang="hr-HR" sz="1400" b="1" dirty="0">
                <a:solidFill>
                  <a:srgbClr val="FF0000"/>
                </a:solidFill>
              </a:rPr>
              <a:t> </a:t>
            </a:r>
            <a:r>
              <a:rPr lang="hr-HR" sz="1400" b="1" dirty="0" err="1">
                <a:solidFill>
                  <a:srgbClr val="FF0000"/>
                </a:solidFill>
              </a:rPr>
              <a:t>children</a:t>
            </a:r>
            <a:endParaRPr lang="hr-HR" sz="1400" b="1" dirty="0">
              <a:solidFill>
                <a:srgbClr val="FF000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7399DEE-DECE-C5B3-C3A1-C541083829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6"/>
          <a:stretch/>
        </p:blipFill>
        <p:spPr>
          <a:xfrm>
            <a:off x="0" y="2282895"/>
            <a:ext cx="6026432" cy="253298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7EDCF883-365E-2C2B-91AC-A809F287F439}"/>
              </a:ext>
            </a:extLst>
          </p:cNvPr>
          <p:cNvSpPr txBox="1">
            <a:spLocks/>
          </p:cNvSpPr>
          <p:nvPr/>
        </p:nvSpPr>
        <p:spPr>
          <a:xfrm>
            <a:off x="6162318" y="3743844"/>
            <a:ext cx="5762625" cy="841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BD5C7723-B97D-B3CA-B054-0E3C01D61E55}"/>
              </a:ext>
            </a:extLst>
          </p:cNvPr>
          <p:cNvSpPr txBox="1">
            <a:spLocks/>
          </p:cNvSpPr>
          <p:nvPr/>
        </p:nvSpPr>
        <p:spPr>
          <a:xfrm>
            <a:off x="6162317" y="4909055"/>
            <a:ext cx="5762625" cy="764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/>
              <a:t>Read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text</a:t>
            </a:r>
            <a:r>
              <a:rPr lang="hr-HR" b="1" dirty="0"/>
              <a:t> </a:t>
            </a:r>
            <a:r>
              <a:rPr lang="hr-HR" b="1" dirty="0" err="1"/>
              <a:t>again</a:t>
            </a:r>
            <a:r>
              <a:rPr lang="hr-HR" b="1" dirty="0"/>
              <a:t>. </a:t>
            </a:r>
            <a:r>
              <a:rPr lang="hr-HR" b="1" dirty="0" err="1"/>
              <a:t>Choose</a:t>
            </a:r>
            <a:r>
              <a:rPr lang="hr-HR" b="1" dirty="0"/>
              <a:t> a, b </a:t>
            </a:r>
            <a:r>
              <a:rPr lang="hr-HR" b="1" dirty="0" err="1"/>
              <a:t>or</a:t>
            </a:r>
            <a:r>
              <a:rPr lang="hr-HR" b="1" dirty="0"/>
              <a:t> c.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9AB7169B-D407-704E-2077-90A7C5F33A1D}"/>
              </a:ext>
            </a:extLst>
          </p:cNvPr>
          <p:cNvSpPr txBox="1">
            <a:spLocks/>
          </p:cNvSpPr>
          <p:nvPr/>
        </p:nvSpPr>
        <p:spPr>
          <a:xfrm>
            <a:off x="6162317" y="5633005"/>
            <a:ext cx="5762625" cy="841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F1A920C-45BB-14C4-72E4-FFCC715467C0}"/>
              </a:ext>
            </a:extLst>
          </p:cNvPr>
          <p:cNvSpPr/>
          <p:nvPr/>
        </p:nvSpPr>
        <p:spPr>
          <a:xfrm>
            <a:off x="186077" y="3025725"/>
            <a:ext cx="290173" cy="307777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2C46B88-DE08-5D6E-10CE-A5223FBE8D65}"/>
              </a:ext>
            </a:extLst>
          </p:cNvPr>
          <p:cNvSpPr/>
          <p:nvPr/>
        </p:nvSpPr>
        <p:spPr>
          <a:xfrm>
            <a:off x="3853887" y="3300712"/>
            <a:ext cx="290173" cy="307777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42F060F-3861-7282-E0DC-B5066CD14711}"/>
              </a:ext>
            </a:extLst>
          </p:cNvPr>
          <p:cNvSpPr/>
          <p:nvPr/>
        </p:nvSpPr>
        <p:spPr>
          <a:xfrm>
            <a:off x="213887" y="4164434"/>
            <a:ext cx="290173" cy="307777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0EB6F67-B39D-CBC2-93B3-83BDC5CCA92F}"/>
              </a:ext>
            </a:extLst>
          </p:cNvPr>
          <p:cNvSpPr/>
          <p:nvPr/>
        </p:nvSpPr>
        <p:spPr>
          <a:xfrm>
            <a:off x="3828180" y="3939454"/>
            <a:ext cx="290173" cy="307777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92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21" grpId="0"/>
      <p:bldP spid="25" grpId="0" animBg="1"/>
      <p:bldP spid="26" grpId="0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EE260BD-A2DC-E35A-097C-1955ECD6C13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17298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B8E154-DF50-E4AF-1877-5D7A2C2DC4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8183" y="851809"/>
            <a:ext cx="5543550" cy="1066059"/>
          </a:xfrm>
        </p:spPr>
        <p:txBody>
          <a:bodyPr/>
          <a:lstStyle/>
          <a:p>
            <a:pPr marL="0" indent="0">
              <a:buNone/>
            </a:pPr>
            <a:r>
              <a:rPr lang="hr-HR" b="1" dirty="0" err="1"/>
              <a:t>Match</a:t>
            </a:r>
            <a:r>
              <a:rPr lang="hr-HR" b="1" dirty="0"/>
              <a:t> </a:t>
            </a:r>
            <a:r>
              <a:rPr lang="hr-HR" b="1" dirty="0" err="1"/>
              <a:t>sentences</a:t>
            </a:r>
            <a:r>
              <a:rPr lang="hr-HR" b="1" dirty="0"/>
              <a:t> 1 to 10 to </a:t>
            </a:r>
            <a:r>
              <a:rPr lang="hr-HR" b="1" dirty="0" err="1"/>
              <a:t>adjectives</a:t>
            </a:r>
            <a:r>
              <a:rPr lang="hr-HR" b="1" dirty="0"/>
              <a:t> a) to j).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E0BCAD-2A2F-3372-A4ED-1EB0E8D78C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5950"/>
            <a:ext cx="6046665" cy="286501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9F3B996-1694-872E-3854-BF1269951C36}"/>
              </a:ext>
            </a:extLst>
          </p:cNvPr>
          <p:cNvSpPr txBox="1">
            <a:spLocks/>
          </p:cNvSpPr>
          <p:nvPr/>
        </p:nvSpPr>
        <p:spPr>
          <a:xfrm>
            <a:off x="6096000" y="2229472"/>
            <a:ext cx="3190875" cy="565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6A28A5-7685-E948-F36B-D63AD6068ACC}"/>
              </a:ext>
            </a:extLst>
          </p:cNvPr>
          <p:cNvSpPr txBox="1"/>
          <p:nvPr/>
        </p:nvSpPr>
        <p:spPr>
          <a:xfrm>
            <a:off x="2162173" y="2143125"/>
            <a:ext cx="400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c)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B78D79-7585-612C-8175-2A3BFA18474C}"/>
              </a:ext>
            </a:extLst>
          </p:cNvPr>
          <p:cNvSpPr txBox="1"/>
          <p:nvPr/>
        </p:nvSpPr>
        <p:spPr>
          <a:xfrm>
            <a:off x="2823306" y="2341007"/>
            <a:ext cx="400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g)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2CE204-F272-EB13-8CBB-22B95615C15E}"/>
              </a:ext>
            </a:extLst>
          </p:cNvPr>
          <p:cNvSpPr txBox="1"/>
          <p:nvPr/>
        </p:nvSpPr>
        <p:spPr>
          <a:xfrm>
            <a:off x="2258598" y="2552105"/>
            <a:ext cx="400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b)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334117-D186-FAE6-455B-9DF0BEE2E876}"/>
              </a:ext>
            </a:extLst>
          </p:cNvPr>
          <p:cNvSpPr txBox="1"/>
          <p:nvPr/>
        </p:nvSpPr>
        <p:spPr>
          <a:xfrm>
            <a:off x="2658649" y="2736771"/>
            <a:ext cx="400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h)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E66C67-3ED3-E238-B0F0-5C3432EE729E}"/>
              </a:ext>
            </a:extLst>
          </p:cNvPr>
          <p:cNvSpPr txBox="1"/>
          <p:nvPr/>
        </p:nvSpPr>
        <p:spPr>
          <a:xfrm>
            <a:off x="3228974" y="2921437"/>
            <a:ext cx="400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a)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8F2945-06E0-2C52-90F3-5114A1F9BB13}"/>
              </a:ext>
            </a:extLst>
          </p:cNvPr>
          <p:cNvSpPr txBox="1"/>
          <p:nvPr/>
        </p:nvSpPr>
        <p:spPr>
          <a:xfrm>
            <a:off x="3223357" y="3161936"/>
            <a:ext cx="400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d)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8CE65D-7AE0-63F1-715B-D11AC2BAD53E}"/>
              </a:ext>
            </a:extLst>
          </p:cNvPr>
          <p:cNvSpPr txBox="1"/>
          <p:nvPr/>
        </p:nvSpPr>
        <p:spPr>
          <a:xfrm>
            <a:off x="2400296" y="3342085"/>
            <a:ext cx="400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e)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81E63C-78D7-462F-4FEA-DAAFCD25E5A4}"/>
              </a:ext>
            </a:extLst>
          </p:cNvPr>
          <p:cNvSpPr txBox="1"/>
          <p:nvPr/>
        </p:nvSpPr>
        <p:spPr>
          <a:xfrm>
            <a:off x="2828923" y="3494910"/>
            <a:ext cx="400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i)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AE6899-76C9-830B-D6D4-35BA5CDD77BC}"/>
              </a:ext>
            </a:extLst>
          </p:cNvPr>
          <p:cNvSpPr txBox="1"/>
          <p:nvPr/>
        </p:nvSpPr>
        <p:spPr>
          <a:xfrm>
            <a:off x="2577684" y="3730892"/>
            <a:ext cx="400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j)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CEAADD-9C07-2AD8-B3AE-ABB2C51E8C61}"/>
              </a:ext>
            </a:extLst>
          </p:cNvPr>
          <p:cNvSpPr txBox="1"/>
          <p:nvPr/>
        </p:nvSpPr>
        <p:spPr>
          <a:xfrm>
            <a:off x="2977735" y="4157605"/>
            <a:ext cx="400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f)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680EC03-2DA1-2FAC-86BB-5B8FD534D9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81" y="1539150"/>
            <a:ext cx="4856037" cy="377969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D59939BD-90EC-0EDB-6293-14282BEB57D2}"/>
              </a:ext>
            </a:extLst>
          </p:cNvPr>
          <p:cNvSpPr txBox="1">
            <a:spLocks/>
          </p:cNvSpPr>
          <p:nvPr/>
        </p:nvSpPr>
        <p:spPr>
          <a:xfrm>
            <a:off x="6158183" y="3575217"/>
            <a:ext cx="5543550" cy="15341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What</a:t>
            </a:r>
            <a:r>
              <a:rPr lang="hr-HR" b="1" dirty="0"/>
              <a:t> do </a:t>
            </a:r>
            <a:r>
              <a:rPr lang="hr-HR" b="1" dirty="0" err="1"/>
              <a:t>you</a:t>
            </a:r>
            <a:r>
              <a:rPr lang="hr-HR" b="1" dirty="0"/>
              <a:t> </a:t>
            </a:r>
            <a:r>
              <a:rPr lang="hr-HR" b="1" dirty="0" err="1"/>
              <a:t>think</a:t>
            </a:r>
            <a:r>
              <a:rPr lang="hr-HR" b="1" dirty="0"/>
              <a:t> </a:t>
            </a:r>
            <a:r>
              <a:rPr lang="hr-HR" b="1" dirty="0" err="1"/>
              <a:t>about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article</a:t>
            </a:r>
            <a:r>
              <a:rPr lang="hr-HR" b="1" dirty="0"/>
              <a:t>? </a:t>
            </a:r>
            <a:r>
              <a:rPr lang="hr-HR" b="1" dirty="0" err="1"/>
              <a:t>Is</a:t>
            </a:r>
            <a:r>
              <a:rPr lang="hr-HR" b="1" dirty="0"/>
              <a:t> </a:t>
            </a:r>
            <a:r>
              <a:rPr lang="hr-HR" b="1" dirty="0" err="1"/>
              <a:t>there</a:t>
            </a:r>
            <a:r>
              <a:rPr lang="hr-HR" b="1" dirty="0"/>
              <a:t> </a:t>
            </a:r>
            <a:r>
              <a:rPr lang="hr-HR" b="1" dirty="0" err="1"/>
              <a:t>any</a:t>
            </a:r>
            <a:r>
              <a:rPr lang="hr-HR" b="1" dirty="0"/>
              <a:t> </a:t>
            </a:r>
            <a:r>
              <a:rPr lang="hr-HR" b="1" dirty="0" err="1"/>
              <a:t>truth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it</a:t>
            </a:r>
            <a:r>
              <a:rPr lang="hr-HR" b="1" dirty="0"/>
              <a:t>? </a:t>
            </a:r>
            <a:r>
              <a:rPr lang="hr-HR" b="1" dirty="0" err="1"/>
              <a:t>What</a:t>
            </a:r>
            <a:r>
              <a:rPr lang="hr-HR" b="1" dirty="0"/>
              <a:t> are </a:t>
            </a:r>
            <a:r>
              <a:rPr lang="hr-HR" b="1" dirty="0" err="1"/>
              <a:t>you</a:t>
            </a:r>
            <a:r>
              <a:rPr lang="hr-HR" b="1" dirty="0"/>
              <a:t> </a:t>
            </a:r>
            <a:r>
              <a:rPr lang="hr-HR" b="1" dirty="0" err="1"/>
              <a:t>like</a:t>
            </a:r>
            <a:r>
              <a:rPr lang="hr-HR" b="1" dirty="0"/>
              <a:t>?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A3C17725-C6AB-0FBD-1A79-514065ED28E6}"/>
              </a:ext>
            </a:extLst>
          </p:cNvPr>
          <p:cNvSpPr txBox="1">
            <a:spLocks/>
          </p:cNvSpPr>
          <p:nvPr/>
        </p:nvSpPr>
        <p:spPr>
          <a:xfrm>
            <a:off x="6155183" y="5109325"/>
            <a:ext cx="5667916" cy="1159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What</a:t>
            </a:r>
            <a:r>
              <a:rPr lang="hr-HR" b="1" dirty="0"/>
              <a:t> are </a:t>
            </a:r>
            <a:r>
              <a:rPr lang="hr-HR" b="1" dirty="0" err="1"/>
              <a:t>your</a:t>
            </a:r>
            <a:r>
              <a:rPr lang="hr-HR" b="1" dirty="0"/>
              <a:t> </a:t>
            </a:r>
            <a:r>
              <a:rPr lang="hr-HR" b="1" dirty="0" err="1"/>
              <a:t>brothers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sisters</a:t>
            </a:r>
            <a:r>
              <a:rPr lang="hr-HR" b="1" dirty="0"/>
              <a:t> </a:t>
            </a:r>
            <a:r>
              <a:rPr lang="hr-HR" b="1" dirty="0" err="1"/>
              <a:t>like</a:t>
            </a:r>
            <a:r>
              <a:rPr lang="hr-HR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4446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6212509-77AC-85D0-0F8F-F0F6832FC48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12788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7C32AF-84D1-09C0-B9DB-51F04FF5F0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1988" y="535010"/>
            <a:ext cx="5429250" cy="2127250"/>
          </a:xfrm>
          <a:solidFill>
            <a:schemeClr val="bg2"/>
          </a:solidFill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hr-HR" b="1" dirty="0">
                <a:solidFill>
                  <a:schemeClr val="accent2"/>
                </a:solidFill>
              </a:rPr>
              <a:t>LANGUAGE FOCUS </a:t>
            </a:r>
          </a:p>
          <a:p>
            <a:pPr marL="0" indent="0">
              <a:buNone/>
            </a:pPr>
            <a:r>
              <a:rPr lang="hr-HR" dirty="0" err="1"/>
              <a:t>Look</a:t>
            </a:r>
            <a:r>
              <a:rPr lang="hr-HR" dirty="0"/>
              <a:t> at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sentences</a:t>
            </a:r>
            <a:r>
              <a:rPr lang="hr-HR" dirty="0"/>
              <a:t> </a:t>
            </a:r>
            <a:r>
              <a:rPr lang="hr-HR" dirty="0" err="1"/>
              <a:t>from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text</a:t>
            </a:r>
            <a:r>
              <a:rPr lang="hr-HR" dirty="0"/>
              <a:t> </a:t>
            </a:r>
            <a:r>
              <a:rPr lang="hr-HR" dirty="0" err="1"/>
              <a:t>Brothers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Sisters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find</a:t>
            </a:r>
            <a:r>
              <a:rPr lang="hr-HR" dirty="0"/>
              <a:t> </a:t>
            </a:r>
            <a:r>
              <a:rPr lang="hr-HR" dirty="0" err="1"/>
              <a:t>examples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b="1" dirty="0" err="1"/>
              <a:t>comparatives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b="1" dirty="0" err="1"/>
              <a:t>superlatives</a:t>
            </a:r>
            <a:r>
              <a:rPr lang="hr-HR" b="1" dirty="0"/>
              <a:t>.</a:t>
            </a:r>
          </a:p>
          <a:p>
            <a:endParaRPr lang="hr-HR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1F7AF9-7E13-BC27-8D38-DC7832F87A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6" y="2204817"/>
            <a:ext cx="5799413" cy="237670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D2B6A50-171E-DF2C-7DC5-511540D968E4}"/>
              </a:ext>
            </a:extLst>
          </p:cNvPr>
          <p:cNvCxnSpPr>
            <a:cxnSpLocks/>
          </p:cNvCxnSpPr>
          <p:nvPr/>
        </p:nvCxnSpPr>
        <p:spPr>
          <a:xfrm>
            <a:off x="881062" y="3524250"/>
            <a:ext cx="619125" cy="0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EB10F87-4642-96BC-9E25-65C9F7D81314}"/>
              </a:ext>
            </a:extLst>
          </p:cNvPr>
          <p:cNvCxnSpPr>
            <a:cxnSpLocks/>
          </p:cNvCxnSpPr>
          <p:nvPr/>
        </p:nvCxnSpPr>
        <p:spPr>
          <a:xfrm>
            <a:off x="2838450" y="3524250"/>
            <a:ext cx="619125" cy="0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FC248A6-F5B9-3C3E-6C69-FCB5DA76B08D}"/>
              </a:ext>
            </a:extLst>
          </p:cNvPr>
          <p:cNvCxnSpPr>
            <a:cxnSpLocks/>
          </p:cNvCxnSpPr>
          <p:nvPr/>
        </p:nvCxnSpPr>
        <p:spPr>
          <a:xfrm>
            <a:off x="1423987" y="3781425"/>
            <a:ext cx="1338263" cy="0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6D03CB8-3D0A-3DD1-9C8A-F185D50D5B40}"/>
              </a:ext>
            </a:extLst>
          </p:cNvPr>
          <p:cNvCxnSpPr>
            <a:cxnSpLocks/>
          </p:cNvCxnSpPr>
          <p:nvPr/>
        </p:nvCxnSpPr>
        <p:spPr>
          <a:xfrm>
            <a:off x="1119187" y="4019550"/>
            <a:ext cx="619125" cy="0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2F05E6F-5421-228F-DEC8-9347A415DB15}"/>
              </a:ext>
            </a:extLst>
          </p:cNvPr>
          <p:cNvCxnSpPr>
            <a:cxnSpLocks/>
          </p:cNvCxnSpPr>
          <p:nvPr/>
        </p:nvCxnSpPr>
        <p:spPr>
          <a:xfrm>
            <a:off x="2333625" y="4010025"/>
            <a:ext cx="190500" cy="0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063283F-B143-263E-C89F-4BAAD5CB7E02}"/>
              </a:ext>
            </a:extLst>
          </p:cNvPr>
          <p:cNvCxnSpPr>
            <a:cxnSpLocks/>
          </p:cNvCxnSpPr>
          <p:nvPr/>
        </p:nvCxnSpPr>
        <p:spPr>
          <a:xfrm>
            <a:off x="3562350" y="4019550"/>
            <a:ext cx="619125" cy="0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A78887E-C011-82E6-2DE4-47D0E78677F2}"/>
              </a:ext>
            </a:extLst>
          </p:cNvPr>
          <p:cNvCxnSpPr>
            <a:cxnSpLocks/>
          </p:cNvCxnSpPr>
          <p:nvPr/>
        </p:nvCxnSpPr>
        <p:spPr>
          <a:xfrm>
            <a:off x="804862" y="4219575"/>
            <a:ext cx="833438" cy="0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01464A7-8BC6-A240-9C31-95B11703B60D}"/>
              </a:ext>
            </a:extLst>
          </p:cNvPr>
          <p:cNvCxnSpPr>
            <a:cxnSpLocks/>
          </p:cNvCxnSpPr>
          <p:nvPr/>
        </p:nvCxnSpPr>
        <p:spPr>
          <a:xfrm>
            <a:off x="1905000" y="4457700"/>
            <a:ext cx="619125" cy="0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5242ADC2-3B25-97DC-0714-0DCDF259EA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6" y="2425110"/>
            <a:ext cx="6191615" cy="216970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A653E1B9-DE9D-A77B-1453-5524FB95EF41}"/>
              </a:ext>
            </a:extLst>
          </p:cNvPr>
          <p:cNvSpPr txBox="1">
            <a:spLocks/>
          </p:cNvSpPr>
          <p:nvPr/>
        </p:nvSpPr>
        <p:spPr>
          <a:xfrm>
            <a:off x="6371988" y="2904251"/>
            <a:ext cx="5429250" cy="888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dirty="0" err="1"/>
              <a:t>Complete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table </a:t>
            </a:r>
            <a:r>
              <a:rPr lang="hr-HR" dirty="0" err="1"/>
              <a:t>below</a:t>
            </a:r>
            <a:r>
              <a:rPr lang="hr-HR" dirty="0"/>
              <a:t> </a:t>
            </a:r>
            <a:r>
              <a:rPr lang="hr-HR" dirty="0" err="1"/>
              <a:t>with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appropriate</a:t>
            </a:r>
            <a:r>
              <a:rPr lang="hr-HR" dirty="0"/>
              <a:t> </a:t>
            </a:r>
            <a:r>
              <a:rPr lang="hr-HR" dirty="0" err="1"/>
              <a:t>adjective</a:t>
            </a:r>
            <a:r>
              <a:rPr lang="hr-HR" dirty="0"/>
              <a:t> </a:t>
            </a:r>
            <a:r>
              <a:rPr lang="hr-HR" dirty="0" err="1"/>
              <a:t>form</a:t>
            </a:r>
            <a:r>
              <a:rPr lang="hr-HR" dirty="0"/>
              <a:t>.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3A8C3947-2706-3602-780F-D7E73A7B743E}"/>
              </a:ext>
            </a:extLst>
          </p:cNvPr>
          <p:cNvSpPr txBox="1">
            <a:spLocks/>
          </p:cNvSpPr>
          <p:nvPr/>
        </p:nvSpPr>
        <p:spPr>
          <a:xfrm>
            <a:off x="6371988" y="3851837"/>
            <a:ext cx="3059999" cy="514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819EBCC-A9D3-14C3-F451-1CA6F41DE0B1}"/>
              </a:ext>
            </a:extLst>
          </p:cNvPr>
          <p:cNvSpPr txBox="1"/>
          <p:nvPr/>
        </p:nvSpPr>
        <p:spPr>
          <a:xfrm>
            <a:off x="2986087" y="2946342"/>
            <a:ext cx="942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weaker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9FDAD3F-5B4D-8C10-75A1-5DBE1524241A}"/>
              </a:ext>
            </a:extLst>
          </p:cNvPr>
          <p:cNvSpPr txBox="1"/>
          <p:nvPr/>
        </p:nvSpPr>
        <p:spPr>
          <a:xfrm>
            <a:off x="4588558" y="3140630"/>
            <a:ext cx="1270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the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biggest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693298F-AB5F-998E-9E50-FA967CA3A7D0}"/>
              </a:ext>
            </a:extLst>
          </p:cNvPr>
          <p:cNvSpPr txBox="1"/>
          <p:nvPr/>
        </p:nvSpPr>
        <p:spPr>
          <a:xfrm>
            <a:off x="1349779" y="3318889"/>
            <a:ext cx="864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lazy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4617636-318E-9082-5A98-4C9ABE05204C}"/>
              </a:ext>
            </a:extLst>
          </p:cNvPr>
          <p:cNvSpPr txBox="1"/>
          <p:nvPr/>
        </p:nvSpPr>
        <p:spPr>
          <a:xfrm>
            <a:off x="2523874" y="3491984"/>
            <a:ext cx="1857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more </a:t>
            </a:r>
            <a:r>
              <a:rPr lang="hr-HR" b="1" dirty="0" err="1">
                <a:solidFill>
                  <a:srgbClr val="FF0000"/>
                </a:solidFill>
              </a:rPr>
              <a:t>confident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542CE06-7ED2-8011-110F-98E6FB21B2F9}"/>
              </a:ext>
            </a:extLst>
          </p:cNvPr>
          <p:cNvSpPr txBox="1"/>
          <p:nvPr/>
        </p:nvSpPr>
        <p:spPr>
          <a:xfrm>
            <a:off x="4236869" y="3682560"/>
            <a:ext cx="2335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err="1">
                <a:solidFill>
                  <a:srgbClr val="FF0000"/>
                </a:solidFill>
              </a:rPr>
              <a:t>the</a:t>
            </a:r>
            <a:r>
              <a:rPr lang="hr-HR" sz="1600" b="1" dirty="0">
                <a:solidFill>
                  <a:srgbClr val="FF0000"/>
                </a:solidFill>
              </a:rPr>
              <a:t> most </a:t>
            </a:r>
            <a:r>
              <a:rPr lang="hr-HR" sz="1600" b="1" dirty="0" err="1">
                <a:solidFill>
                  <a:srgbClr val="FF0000"/>
                </a:solidFill>
              </a:rPr>
              <a:t>responsible</a:t>
            </a:r>
            <a:endParaRPr lang="hr-HR" sz="1600" b="1" dirty="0">
              <a:solidFill>
                <a:srgbClr val="FF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448D74F-6201-B898-3616-0B12DEE73A3A}"/>
              </a:ext>
            </a:extLst>
          </p:cNvPr>
          <p:cNvSpPr txBox="1"/>
          <p:nvPr/>
        </p:nvSpPr>
        <p:spPr>
          <a:xfrm>
            <a:off x="2926801" y="3860421"/>
            <a:ext cx="864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better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0B5E5F2-A4F1-7B7E-01B7-0941E0A4BD7C}"/>
              </a:ext>
            </a:extLst>
          </p:cNvPr>
          <p:cNvSpPr txBox="1"/>
          <p:nvPr/>
        </p:nvSpPr>
        <p:spPr>
          <a:xfrm>
            <a:off x="1305920" y="4044434"/>
            <a:ext cx="864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bad</a:t>
            </a:r>
            <a:endParaRPr lang="hr-HR" b="1" dirty="0">
              <a:solidFill>
                <a:srgbClr val="FF0000"/>
              </a:solidFill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A654594-990E-6877-CC1E-4DF0ED7713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" t="3630" r="40523" b="12598"/>
          <a:stretch/>
        </p:blipFill>
        <p:spPr>
          <a:xfrm>
            <a:off x="249223" y="1433512"/>
            <a:ext cx="5108850" cy="418147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2" name="Content Placeholder 3">
            <a:extLst>
              <a:ext uri="{FF2B5EF4-FFF2-40B4-BE49-F238E27FC236}">
                <a16:creationId xmlns:a16="http://schemas.microsoft.com/office/drawing/2014/main" id="{3D2C03E3-3689-39B2-5E95-987BB44ACB99}"/>
              </a:ext>
            </a:extLst>
          </p:cNvPr>
          <p:cNvSpPr txBox="1">
            <a:spLocks/>
          </p:cNvSpPr>
          <p:nvPr/>
        </p:nvSpPr>
        <p:spPr>
          <a:xfrm>
            <a:off x="6371987" y="4581524"/>
            <a:ext cx="5541816" cy="12866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dirty="0" err="1"/>
              <a:t>Complete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rules</a:t>
            </a:r>
            <a:r>
              <a:rPr lang="hr-HR" dirty="0"/>
              <a:t> for </a:t>
            </a:r>
            <a:r>
              <a:rPr lang="hr-HR" dirty="0" err="1"/>
              <a:t>comparison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adjectives</a:t>
            </a:r>
            <a:r>
              <a:rPr lang="hr-HR" dirty="0"/>
              <a:t>. </a:t>
            </a:r>
            <a:r>
              <a:rPr lang="hr-HR" dirty="0" err="1"/>
              <a:t>Circle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correct</a:t>
            </a:r>
            <a:r>
              <a:rPr lang="hr-HR" dirty="0"/>
              <a:t> </a:t>
            </a:r>
            <a:r>
              <a:rPr lang="hr-HR" dirty="0" err="1"/>
              <a:t>option</a:t>
            </a:r>
            <a:r>
              <a:rPr lang="hr-HR" dirty="0"/>
              <a:t>, a) </a:t>
            </a:r>
            <a:r>
              <a:rPr lang="hr-HR" dirty="0" err="1"/>
              <a:t>or</a:t>
            </a:r>
            <a:r>
              <a:rPr lang="hr-HR" dirty="0"/>
              <a:t> b).</a:t>
            </a:r>
          </a:p>
        </p:txBody>
      </p:sp>
      <p:sp>
        <p:nvSpPr>
          <p:cNvPr id="43" name="Content Placeholder 3">
            <a:extLst>
              <a:ext uri="{FF2B5EF4-FFF2-40B4-BE49-F238E27FC236}">
                <a16:creationId xmlns:a16="http://schemas.microsoft.com/office/drawing/2014/main" id="{6C690769-86EF-6EB3-5B25-5F80082AFFD0}"/>
              </a:ext>
            </a:extLst>
          </p:cNvPr>
          <p:cNvSpPr txBox="1">
            <a:spLocks/>
          </p:cNvSpPr>
          <p:nvPr/>
        </p:nvSpPr>
        <p:spPr>
          <a:xfrm>
            <a:off x="6371987" y="6188318"/>
            <a:ext cx="3059999" cy="514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0694B77C-FE10-D715-1C21-3A46FA462F73}"/>
              </a:ext>
            </a:extLst>
          </p:cNvPr>
          <p:cNvSpPr/>
          <p:nvPr/>
        </p:nvSpPr>
        <p:spPr>
          <a:xfrm>
            <a:off x="475478" y="2595585"/>
            <a:ext cx="255039" cy="266700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5652C2FC-7E58-55C3-377A-E8F1CD19EB51}"/>
              </a:ext>
            </a:extLst>
          </p:cNvPr>
          <p:cNvSpPr/>
          <p:nvPr/>
        </p:nvSpPr>
        <p:spPr>
          <a:xfrm>
            <a:off x="2634730" y="3262423"/>
            <a:ext cx="255039" cy="266700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33B0E06-2988-8527-8286-002AE9014830}"/>
              </a:ext>
            </a:extLst>
          </p:cNvPr>
          <p:cNvSpPr/>
          <p:nvPr/>
        </p:nvSpPr>
        <p:spPr>
          <a:xfrm>
            <a:off x="418854" y="3936483"/>
            <a:ext cx="255039" cy="266700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3B4B5112-9D19-BF1F-5B50-ED25F568D553}"/>
              </a:ext>
            </a:extLst>
          </p:cNvPr>
          <p:cNvSpPr/>
          <p:nvPr/>
        </p:nvSpPr>
        <p:spPr>
          <a:xfrm>
            <a:off x="2655788" y="4588317"/>
            <a:ext cx="255039" cy="266700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7BEF96D9-DE1C-99A4-55FE-C38021082454}"/>
              </a:ext>
            </a:extLst>
          </p:cNvPr>
          <p:cNvSpPr/>
          <p:nvPr/>
        </p:nvSpPr>
        <p:spPr>
          <a:xfrm>
            <a:off x="460931" y="5233294"/>
            <a:ext cx="255039" cy="266700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9740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4C5CD5-427B-604C-2647-F17BEBA1BA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57781" y="26535"/>
            <a:ext cx="5861639" cy="4025348"/>
          </a:xfrm>
          <a:solidFill>
            <a:schemeClr val="bg2"/>
          </a:solidFill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hr-HR" sz="2300" b="1" dirty="0" err="1"/>
              <a:t>We</a:t>
            </a:r>
            <a:r>
              <a:rPr lang="hr-HR" sz="2300" b="1" dirty="0"/>
              <a:t> use </a:t>
            </a:r>
            <a:r>
              <a:rPr lang="hr-HR" sz="2300" b="1" dirty="0" err="1"/>
              <a:t>the</a:t>
            </a:r>
            <a:r>
              <a:rPr lang="hr-HR" sz="2300" b="1" dirty="0"/>
              <a:t> </a:t>
            </a:r>
            <a:r>
              <a:rPr lang="hr-HR" sz="2300" b="1" dirty="0" err="1">
                <a:highlight>
                  <a:srgbClr val="FFFF00"/>
                </a:highlight>
              </a:rPr>
              <a:t>comparative</a:t>
            </a:r>
            <a:r>
              <a:rPr lang="hr-HR" sz="2300" b="1" dirty="0">
                <a:highlight>
                  <a:srgbClr val="FFFF00"/>
                </a:highlight>
              </a:rPr>
              <a:t> + </a:t>
            </a:r>
            <a:r>
              <a:rPr lang="hr-HR" sz="2300" b="1" dirty="0">
                <a:solidFill>
                  <a:srgbClr val="C00000"/>
                </a:solidFill>
                <a:highlight>
                  <a:srgbClr val="FFFF00"/>
                </a:highlight>
              </a:rPr>
              <a:t>THAN </a:t>
            </a:r>
            <a:r>
              <a:rPr lang="hr-HR" sz="2300" b="1" dirty="0"/>
              <a:t>to </a:t>
            </a:r>
            <a:r>
              <a:rPr lang="hr-HR" sz="2300" b="1" dirty="0" err="1"/>
              <a:t>compare</a:t>
            </a:r>
            <a:r>
              <a:rPr lang="hr-HR" sz="2300" b="1" dirty="0"/>
              <a:t> TWO </a:t>
            </a:r>
            <a:r>
              <a:rPr lang="hr-HR" sz="2300" b="1" dirty="0" err="1"/>
              <a:t>things</a:t>
            </a:r>
            <a:r>
              <a:rPr lang="hr-HR" sz="2300" b="1" dirty="0"/>
              <a:t>.</a:t>
            </a:r>
          </a:p>
          <a:p>
            <a:pPr marL="0" indent="0">
              <a:buNone/>
            </a:pPr>
            <a:r>
              <a:rPr lang="hr-HR" sz="2300" dirty="0">
                <a:solidFill>
                  <a:schemeClr val="accent1"/>
                </a:solidFill>
              </a:rPr>
              <a:t>Komparativ + THAN koristimo kada uspoređujemo dvije stvari.</a:t>
            </a:r>
          </a:p>
          <a:p>
            <a:pPr marL="0" indent="0" algn="just">
              <a:buNone/>
            </a:pPr>
            <a:r>
              <a:rPr lang="hr-HR" sz="2300" b="1" dirty="0" err="1"/>
              <a:t>We</a:t>
            </a:r>
            <a:r>
              <a:rPr lang="hr-HR" sz="2300" b="1" dirty="0"/>
              <a:t> </a:t>
            </a:r>
            <a:r>
              <a:rPr lang="hr-HR" sz="2300" b="1" dirty="0" err="1"/>
              <a:t>add</a:t>
            </a:r>
            <a:r>
              <a:rPr lang="hr-HR" sz="2300" b="1" dirty="0"/>
              <a:t> </a:t>
            </a:r>
            <a:r>
              <a:rPr lang="hr-HR" sz="2300" b="1" i="1" u="sng" dirty="0">
                <a:solidFill>
                  <a:srgbClr val="FF0000"/>
                </a:solidFill>
              </a:rPr>
              <a:t>–</a:t>
            </a:r>
            <a:r>
              <a:rPr lang="hr-HR" sz="2300" b="1" i="1" u="sng" dirty="0" err="1">
                <a:solidFill>
                  <a:srgbClr val="FF0000"/>
                </a:solidFill>
              </a:rPr>
              <a:t>er</a:t>
            </a:r>
            <a:r>
              <a:rPr lang="hr-HR" sz="2300" b="1" i="1" u="sng" dirty="0">
                <a:solidFill>
                  <a:srgbClr val="FF0000"/>
                </a:solidFill>
              </a:rPr>
              <a:t> </a:t>
            </a:r>
            <a:r>
              <a:rPr lang="hr-HR" sz="2300" b="1" dirty="0"/>
              <a:t>to short </a:t>
            </a:r>
            <a:r>
              <a:rPr lang="hr-HR" sz="2300" b="1" dirty="0" err="1"/>
              <a:t>adjectives</a:t>
            </a:r>
            <a:r>
              <a:rPr lang="hr-HR" sz="2300" b="1" dirty="0"/>
              <a:t>.</a:t>
            </a:r>
          </a:p>
          <a:p>
            <a:pPr marL="0" indent="0" algn="just">
              <a:buNone/>
            </a:pPr>
            <a:r>
              <a:rPr lang="hr-HR" sz="2300" b="1" dirty="0"/>
              <a:t> </a:t>
            </a:r>
            <a:r>
              <a:rPr lang="hr-HR" sz="2300" dirty="0">
                <a:solidFill>
                  <a:schemeClr val="accent1"/>
                </a:solidFill>
              </a:rPr>
              <a:t>Kratkim pridjevima dodajemo nastavak </a:t>
            </a:r>
            <a:r>
              <a:rPr lang="hr-HR" sz="2300" dirty="0">
                <a:solidFill>
                  <a:srgbClr val="FF0000"/>
                </a:solidFill>
              </a:rPr>
              <a:t>–</a:t>
            </a:r>
            <a:r>
              <a:rPr lang="hr-HR" sz="2300" dirty="0" err="1">
                <a:solidFill>
                  <a:srgbClr val="FF0000"/>
                </a:solidFill>
              </a:rPr>
              <a:t>er</a:t>
            </a:r>
            <a:r>
              <a:rPr lang="hr-HR" sz="2300" dirty="0">
                <a:solidFill>
                  <a:schemeClr val="accent1"/>
                </a:solidFill>
              </a:rPr>
              <a:t>. </a:t>
            </a:r>
          </a:p>
          <a:p>
            <a:pPr marL="0" indent="0" algn="just">
              <a:buNone/>
            </a:pPr>
            <a:r>
              <a:rPr lang="hr-HR" sz="2300" b="1" dirty="0"/>
              <a:t>                               </a:t>
            </a:r>
            <a:r>
              <a:rPr lang="hr-HR" sz="2300" b="1" dirty="0" err="1"/>
              <a:t>long</a:t>
            </a:r>
            <a:r>
              <a:rPr lang="hr-HR" sz="2300" b="1" dirty="0"/>
              <a:t> </a:t>
            </a:r>
            <a:r>
              <a:rPr lang="hr-HR" sz="2300" b="1" dirty="0">
                <a:sym typeface="Wingdings" panose="05000000000000000000" pitchFamily="2" charset="2"/>
              </a:rPr>
              <a:t> </a:t>
            </a:r>
            <a:r>
              <a:rPr lang="hr-HR" sz="2300" b="1" dirty="0" err="1">
                <a:sym typeface="Wingdings" panose="05000000000000000000" pitchFamily="2" charset="2"/>
              </a:rPr>
              <a:t>long</a:t>
            </a:r>
            <a:r>
              <a:rPr lang="hr-HR" sz="23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er</a:t>
            </a:r>
            <a:endParaRPr lang="hr-HR" sz="2300" b="1" dirty="0">
              <a:solidFill>
                <a:schemeClr val="accent1"/>
              </a:solidFill>
            </a:endParaRPr>
          </a:p>
          <a:p>
            <a:pPr marL="0" indent="0" algn="just">
              <a:buNone/>
            </a:pPr>
            <a:r>
              <a:rPr lang="hr-HR" sz="2300" b="1" dirty="0" err="1"/>
              <a:t>We</a:t>
            </a:r>
            <a:r>
              <a:rPr lang="hr-HR" sz="2300" b="1" dirty="0"/>
              <a:t> </a:t>
            </a:r>
            <a:r>
              <a:rPr lang="hr-HR" sz="2300" b="1" dirty="0" err="1"/>
              <a:t>add</a:t>
            </a:r>
            <a:r>
              <a:rPr lang="hr-HR" sz="2300" b="1" dirty="0"/>
              <a:t> </a:t>
            </a:r>
            <a:r>
              <a:rPr lang="hr-HR" sz="2300" b="1" i="1" u="sng" dirty="0">
                <a:solidFill>
                  <a:srgbClr val="FF0000"/>
                </a:solidFill>
              </a:rPr>
              <a:t>more</a:t>
            </a:r>
            <a:r>
              <a:rPr lang="hr-HR" sz="2300" b="1" dirty="0"/>
              <a:t> to </a:t>
            </a:r>
            <a:r>
              <a:rPr lang="hr-HR" sz="2300" b="1" dirty="0" err="1"/>
              <a:t>the</a:t>
            </a:r>
            <a:r>
              <a:rPr lang="hr-HR" sz="2300" b="1" dirty="0"/>
              <a:t> </a:t>
            </a:r>
            <a:r>
              <a:rPr lang="hr-HR" sz="2300" b="1" dirty="0" err="1"/>
              <a:t>long</a:t>
            </a:r>
            <a:r>
              <a:rPr lang="hr-HR" sz="2300" b="1" dirty="0"/>
              <a:t> </a:t>
            </a:r>
            <a:r>
              <a:rPr lang="hr-HR" sz="2300" b="1" dirty="0" err="1"/>
              <a:t>adjectives</a:t>
            </a:r>
            <a:r>
              <a:rPr lang="hr-HR" sz="2300" b="1" dirty="0"/>
              <a:t>.</a:t>
            </a:r>
          </a:p>
          <a:p>
            <a:pPr marL="0" indent="0" algn="just">
              <a:buNone/>
            </a:pPr>
            <a:r>
              <a:rPr lang="hr-HR" sz="2300" dirty="0">
                <a:solidFill>
                  <a:schemeClr val="accent1"/>
                </a:solidFill>
              </a:rPr>
              <a:t>Ispred dugačkih pridjeva dodajemo riječ </a:t>
            </a:r>
            <a:r>
              <a:rPr lang="hr-HR" sz="2300" dirty="0">
                <a:solidFill>
                  <a:srgbClr val="FF0000"/>
                </a:solidFill>
              </a:rPr>
              <a:t>more</a:t>
            </a:r>
            <a:r>
              <a:rPr lang="hr-HR" sz="2300" b="1" dirty="0"/>
              <a:t>. </a:t>
            </a:r>
          </a:p>
          <a:p>
            <a:pPr marL="0" indent="0" algn="just">
              <a:buNone/>
            </a:pPr>
            <a:r>
              <a:rPr lang="hr-HR" sz="2300" b="1" dirty="0" err="1"/>
              <a:t>e.g</a:t>
            </a:r>
            <a:r>
              <a:rPr lang="hr-HR" sz="2300" b="1" dirty="0"/>
              <a:t>. </a:t>
            </a:r>
            <a:r>
              <a:rPr lang="hr-HR" sz="2300" b="1" dirty="0" err="1"/>
              <a:t>expensive</a:t>
            </a:r>
            <a:r>
              <a:rPr lang="hr-HR" sz="2300" b="1" dirty="0"/>
              <a:t> </a:t>
            </a:r>
            <a:r>
              <a:rPr lang="hr-HR" sz="2300" b="1" dirty="0">
                <a:sym typeface="Wingdings" panose="05000000000000000000" pitchFamily="2" charset="2"/>
              </a:rPr>
              <a:t> </a:t>
            </a:r>
            <a:r>
              <a:rPr lang="hr-HR" sz="2300" b="1" dirty="0">
                <a:solidFill>
                  <a:srgbClr val="FF0000"/>
                </a:solidFill>
                <a:sym typeface="Wingdings" panose="05000000000000000000" pitchFamily="2" charset="2"/>
              </a:rPr>
              <a:t>more</a:t>
            </a:r>
            <a:r>
              <a:rPr lang="hr-HR" sz="2300" b="1" dirty="0">
                <a:sym typeface="Wingdings" panose="05000000000000000000" pitchFamily="2" charset="2"/>
              </a:rPr>
              <a:t> </a:t>
            </a:r>
            <a:r>
              <a:rPr lang="hr-HR" sz="2300" b="1" dirty="0" err="1">
                <a:sym typeface="Wingdings" panose="05000000000000000000" pitchFamily="2" charset="2"/>
              </a:rPr>
              <a:t>expensive</a:t>
            </a:r>
            <a:endParaRPr lang="hr-HR" sz="2300" b="1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09D81DB0-2060-DFD9-1F76-019BF9B38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12788" cy="685800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253AAD4-F51D-A42B-D6CA-F29560EE6F9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20" y="919471"/>
            <a:ext cx="5181600" cy="342654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3570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B867A0B0-A249-1E63-4999-AE39C3886275}"/>
              </a:ext>
            </a:extLst>
          </p:cNvPr>
          <p:cNvSpPr txBox="1">
            <a:spLocks/>
          </p:cNvSpPr>
          <p:nvPr/>
        </p:nvSpPr>
        <p:spPr>
          <a:xfrm>
            <a:off x="685100" y="427837"/>
            <a:ext cx="5743851" cy="6199465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sz="2300" b="1" dirty="0" err="1"/>
              <a:t>We</a:t>
            </a:r>
            <a:r>
              <a:rPr lang="hr-HR" sz="2300" b="1" dirty="0"/>
              <a:t> use </a:t>
            </a:r>
            <a:r>
              <a:rPr lang="hr-HR" sz="2300" b="1" dirty="0">
                <a:solidFill>
                  <a:srgbClr val="FF0000"/>
                </a:solidFill>
              </a:rPr>
              <a:t>THE</a:t>
            </a:r>
            <a:r>
              <a:rPr lang="hr-HR" sz="2300" b="1" dirty="0"/>
              <a:t> + superlative to </a:t>
            </a:r>
            <a:r>
              <a:rPr lang="hr-HR" sz="2300" b="1" dirty="0" err="1"/>
              <a:t>compare</a:t>
            </a:r>
            <a:r>
              <a:rPr lang="hr-HR" sz="2300" b="1" dirty="0"/>
              <a:t> more </a:t>
            </a:r>
            <a:r>
              <a:rPr lang="hr-HR" sz="2300" b="1" dirty="0" err="1"/>
              <a:t>than</a:t>
            </a:r>
            <a:r>
              <a:rPr lang="hr-HR" sz="2300" b="1" dirty="0"/>
              <a:t> TWO </a:t>
            </a:r>
            <a:r>
              <a:rPr lang="hr-HR" sz="2300" b="1" dirty="0" err="1"/>
              <a:t>things</a:t>
            </a:r>
            <a:r>
              <a:rPr lang="hr-HR" sz="2300" b="1" dirty="0"/>
              <a:t>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sz="2300" dirty="0">
                <a:solidFill>
                  <a:srgbClr val="FF0000"/>
                </a:solidFill>
              </a:rPr>
              <a:t>THE</a:t>
            </a:r>
            <a:r>
              <a:rPr lang="hr-HR" sz="2300" dirty="0"/>
              <a:t> </a:t>
            </a:r>
            <a:r>
              <a:rPr lang="hr-HR" sz="2300" dirty="0">
                <a:solidFill>
                  <a:schemeClr val="accent1"/>
                </a:solidFill>
              </a:rPr>
              <a:t>i</a:t>
            </a:r>
            <a:r>
              <a:rPr lang="hr-HR" sz="2300" dirty="0"/>
              <a:t> </a:t>
            </a:r>
            <a:r>
              <a:rPr lang="hr-HR" sz="2300" dirty="0">
                <a:solidFill>
                  <a:schemeClr val="accent1"/>
                </a:solidFill>
              </a:rPr>
              <a:t>superlativ koristimo kada uspoređujemo više od dvije stvari.</a:t>
            </a:r>
          </a:p>
          <a:p>
            <a:pPr marL="0" indent="0">
              <a:buNone/>
            </a:pPr>
            <a:endParaRPr lang="hr-HR" sz="23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hr-HR" sz="2300" b="1" dirty="0">
                <a:solidFill>
                  <a:srgbClr val="7030A0"/>
                </a:solidFill>
              </a:rPr>
              <a:t>Short </a:t>
            </a:r>
            <a:r>
              <a:rPr lang="hr-HR" sz="2300" b="1" dirty="0" err="1">
                <a:solidFill>
                  <a:srgbClr val="7030A0"/>
                </a:solidFill>
              </a:rPr>
              <a:t>adjectives</a:t>
            </a:r>
            <a:endParaRPr lang="hr-HR" sz="23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hr-HR" sz="2300" b="1" dirty="0" err="1"/>
              <a:t>We</a:t>
            </a:r>
            <a:r>
              <a:rPr lang="hr-HR" sz="2300" b="1" dirty="0"/>
              <a:t> </a:t>
            </a:r>
            <a:r>
              <a:rPr lang="hr-HR" sz="2300" b="1" dirty="0" err="1"/>
              <a:t>add</a:t>
            </a:r>
            <a:r>
              <a:rPr lang="hr-HR" sz="2300" b="1" dirty="0"/>
              <a:t> </a:t>
            </a:r>
            <a:r>
              <a:rPr lang="hr-HR" sz="2300" b="1" dirty="0">
                <a:solidFill>
                  <a:srgbClr val="FF0000"/>
                </a:solidFill>
              </a:rPr>
              <a:t>THE </a:t>
            </a:r>
            <a:r>
              <a:rPr lang="hr-HR" sz="2300" b="1" dirty="0"/>
              <a:t>…</a:t>
            </a:r>
            <a:r>
              <a:rPr lang="hr-HR" sz="2300" b="1" i="1" u="sng" dirty="0">
                <a:solidFill>
                  <a:srgbClr val="FF0000"/>
                </a:solidFill>
              </a:rPr>
              <a:t>–</a:t>
            </a:r>
            <a:r>
              <a:rPr lang="hr-HR" sz="2300" b="1" i="1" u="sng" dirty="0" err="1">
                <a:solidFill>
                  <a:srgbClr val="FF0000"/>
                </a:solidFill>
              </a:rPr>
              <a:t>est</a:t>
            </a:r>
            <a:r>
              <a:rPr lang="hr-HR" sz="2300" b="1" i="1" u="sng" dirty="0">
                <a:solidFill>
                  <a:srgbClr val="FF0000"/>
                </a:solidFill>
              </a:rPr>
              <a:t> </a:t>
            </a:r>
            <a:r>
              <a:rPr lang="hr-HR" sz="2300" b="1" dirty="0"/>
              <a:t>to short </a:t>
            </a:r>
            <a:r>
              <a:rPr lang="hr-HR" sz="2300" b="1" dirty="0" err="1"/>
              <a:t>adjectives</a:t>
            </a:r>
            <a:r>
              <a:rPr lang="hr-HR" sz="2300" b="1" dirty="0"/>
              <a:t>.</a:t>
            </a:r>
            <a:r>
              <a:rPr lang="pl-PL" sz="2300" b="1" dirty="0"/>
              <a:t> </a:t>
            </a:r>
          </a:p>
          <a:p>
            <a:pPr marL="0" indent="0">
              <a:buNone/>
            </a:pPr>
            <a:r>
              <a:rPr lang="pl-PL" sz="2300" dirty="0">
                <a:solidFill>
                  <a:schemeClr val="accent1"/>
                </a:solidFill>
              </a:rPr>
              <a:t>Kratkim pridjevima dodajemoTHE... –EST.</a:t>
            </a:r>
            <a:endParaRPr lang="hr-HR" sz="2300" b="1" dirty="0"/>
          </a:p>
          <a:p>
            <a:pPr marL="0" indent="0">
              <a:buNone/>
            </a:pPr>
            <a:r>
              <a:rPr lang="hr-HR" sz="2300" b="1" dirty="0"/>
              <a:t>                   </a:t>
            </a:r>
            <a:r>
              <a:rPr lang="hr-HR" sz="2300" b="1" dirty="0" err="1"/>
              <a:t>long</a:t>
            </a:r>
            <a:r>
              <a:rPr lang="hr-HR" sz="2300" b="1" dirty="0"/>
              <a:t> </a:t>
            </a:r>
            <a:r>
              <a:rPr lang="hr-HR" sz="2300" b="1" dirty="0">
                <a:sym typeface="Wingdings" panose="05000000000000000000" pitchFamily="2" charset="2"/>
              </a:rPr>
              <a:t> </a:t>
            </a:r>
            <a:r>
              <a:rPr lang="hr-HR" sz="2300" b="1" dirty="0">
                <a:solidFill>
                  <a:srgbClr val="FF0000"/>
                </a:solidFill>
                <a:sym typeface="Wingdings" panose="05000000000000000000" pitchFamily="2" charset="2"/>
              </a:rPr>
              <a:t>THE</a:t>
            </a:r>
            <a:r>
              <a:rPr lang="hr-HR" sz="2300" b="1" dirty="0">
                <a:sym typeface="Wingdings" panose="05000000000000000000" pitchFamily="2" charset="2"/>
              </a:rPr>
              <a:t> </a:t>
            </a:r>
            <a:r>
              <a:rPr lang="hr-HR" sz="2300" b="1" dirty="0" err="1">
                <a:sym typeface="Wingdings" panose="05000000000000000000" pitchFamily="2" charset="2"/>
              </a:rPr>
              <a:t>long</a:t>
            </a:r>
            <a:r>
              <a:rPr lang="hr-HR" sz="23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est</a:t>
            </a:r>
            <a:endParaRPr lang="hr-HR" sz="2300" b="1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hr-HR" sz="2300" b="1" dirty="0">
              <a:solidFill>
                <a:srgbClr val="7030A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hr-HR" sz="2300" b="1" dirty="0" err="1">
                <a:solidFill>
                  <a:srgbClr val="7030A0"/>
                </a:solidFill>
                <a:sym typeface="Wingdings" panose="05000000000000000000" pitchFamily="2" charset="2"/>
              </a:rPr>
              <a:t>Long</a:t>
            </a:r>
            <a:r>
              <a:rPr lang="hr-HR" sz="2300" b="1" dirty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hr-HR" sz="2300" b="1" dirty="0" err="1">
                <a:solidFill>
                  <a:srgbClr val="7030A0"/>
                </a:solidFill>
                <a:sym typeface="Wingdings" panose="05000000000000000000" pitchFamily="2" charset="2"/>
              </a:rPr>
              <a:t>adjectives</a:t>
            </a:r>
            <a:endParaRPr lang="hr-HR" sz="23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hr-HR" sz="2300" b="1" dirty="0" err="1"/>
              <a:t>We</a:t>
            </a:r>
            <a:r>
              <a:rPr lang="hr-HR" sz="2300" b="1" dirty="0"/>
              <a:t> </a:t>
            </a:r>
            <a:r>
              <a:rPr lang="hr-HR" sz="2300" b="1" dirty="0" err="1"/>
              <a:t>add</a:t>
            </a:r>
            <a:r>
              <a:rPr lang="hr-HR" sz="2300" b="1" dirty="0"/>
              <a:t> </a:t>
            </a:r>
            <a:r>
              <a:rPr lang="hr-HR" sz="2300" b="1" i="1" u="sng" dirty="0" err="1">
                <a:solidFill>
                  <a:srgbClr val="FF0000"/>
                </a:solidFill>
              </a:rPr>
              <a:t>the</a:t>
            </a:r>
            <a:r>
              <a:rPr lang="hr-HR" sz="2300" b="1" i="1" u="sng" dirty="0">
                <a:solidFill>
                  <a:srgbClr val="FF0000"/>
                </a:solidFill>
              </a:rPr>
              <a:t> most</a:t>
            </a:r>
            <a:r>
              <a:rPr lang="hr-HR" sz="2300" b="1" dirty="0">
                <a:solidFill>
                  <a:srgbClr val="FF0000"/>
                </a:solidFill>
              </a:rPr>
              <a:t> </a:t>
            </a:r>
            <a:r>
              <a:rPr lang="hr-HR" sz="2300" b="1" dirty="0"/>
              <a:t>to </a:t>
            </a:r>
            <a:r>
              <a:rPr lang="hr-HR" sz="2300" b="1" dirty="0" err="1"/>
              <a:t>the</a:t>
            </a:r>
            <a:r>
              <a:rPr lang="hr-HR" sz="2300" b="1" dirty="0"/>
              <a:t> </a:t>
            </a:r>
            <a:r>
              <a:rPr lang="hr-HR" sz="2300" b="1" dirty="0" err="1"/>
              <a:t>long</a:t>
            </a:r>
            <a:r>
              <a:rPr lang="hr-HR" sz="2300" b="1" dirty="0"/>
              <a:t> </a:t>
            </a:r>
            <a:r>
              <a:rPr lang="hr-HR" sz="2300" b="1" dirty="0" err="1"/>
              <a:t>adjectives</a:t>
            </a:r>
            <a:r>
              <a:rPr lang="hr-HR" sz="2300" b="1" dirty="0"/>
              <a:t>./ </a:t>
            </a:r>
            <a:r>
              <a:rPr lang="hr-HR" sz="2300" dirty="0">
                <a:solidFill>
                  <a:schemeClr val="accent1"/>
                </a:solidFill>
              </a:rPr>
              <a:t>Ispred dugačkih pridjeva dodajemo riječi </a:t>
            </a:r>
            <a:r>
              <a:rPr lang="hr-HR" sz="2300" b="1" dirty="0" err="1">
                <a:solidFill>
                  <a:srgbClr val="FF0000"/>
                </a:solidFill>
              </a:rPr>
              <a:t>the</a:t>
            </a:r>
            <a:r>
              <a:rPr lang="hr-HR" sz="2300" b="1" dirty="0">
                <a:solidFill>
                  <a:srgbClr val="FF0000"/>
                </a:solidFill>
              </a:rPr>
              <a:t> most</a:t>
            </a:r>
            <a:r>
              <a:rPr lang="hr-HR" sz="2300" b="1" dirty="0"/>
              <a:t>.</a:t>
            </a:r>
            <a:br>
              <a:rPr lang="hr-HR" sz="2300" b="1" dirty="0"/>
            </a:br>
            <a:r>
              <a:rPr lang="hr-HR" sz="2300" b="1" dirty="0"/>
              <a:t>                   </a:t>
            </a:r>
            <a:r>
              <a:rPr lang="hr-HR" sz="2300" b="1" dirty="0">
                <a:sym typeface="Wingdings" panose="05000000000000000000" pitchFamily="2" charset="2"/>
              </a:rPr>
              <a:t> </a:t>
            </a:r>
            <a:r>
              <a:rPr lang="hr-HR" sz="2300" b="1" dirty="0">
                <a:solidFill>
                  <a:srgbClr val="FF0000"/>
                </a:solidFill>
                <a:sym typeface="Wingdings" panose="05000000000000000000" pitchFamily="2" charset="2"/>
              </a:rPr>
              <a:t>THE most</a:t>
            </a:r>
            <a:r>
              <a:rPr lang="hr-HR" sz="2300" b="1" dirty="0">
                <a:sym typeface="Wingdings" panose="05000000000000000000" pitchFamily="2" charset="2"/>
              </a:rPr>
              <a:t> </a:t>
            </a:r>
            <a:r>
              <a:rPr lang="hr-HR" sz="2300" b="1" dirty="0" err="1">
                <a:sym typeface="Wingdings" panose="05000000000000000000" pitchFamily="2" charset="2"/>
              </a:rPr>
              <a:t>expensive</a:t>
            </a:r>
            <a:endParaRPr lang="hr-HR" sz="23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DE6AB2-427E-657F-B825-9A085E1EE9B8}"/>
              </a:ext>
            </a:extLst>
          </p:cNvPr>
          <p:cNvSpPr txBox="1"/>
          <p:nvPr/>
        </p:nvSpPr>
        <p:spPr>
          <a:xfrm>
            <a:off x="5889072" y="3183623"/>
            <a:ext cx="5743852" cy="178510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sz="2200" b="1" dirty="0"/>
              <a:t>To </a:t>
            </a:r>
            <a:r>
              <a:rPr lang="hr-HR" sz="2200" b="1" dirty="0" err="1"/>
              <a:t>compare</a:t>
            </a:r>
            <a:r>
              <a:rPr lang="hr-HR" sz="2200" b="1" dirty="0"/>
              <a:t> </a:t>
            </a:r>
            <a:r>
              <a:rPr lang="hr-HR" sz="2200" b="1" dirty="0" err="1"/>
              <a:t>two</a:t>
            </a:r>
            <a:r>
              <a:rPr lang="hr-HR" sz="2200" b="1" dirty="0"/>
              <a:t> </a:t>
            </a:r>
            <a:r>
              <a:rPr lang="hr-HR" sz="2200" b="1" dirty="0" err="1"/>
              <a:t>things</a:t>
            </a:r>
            <a:r>
              <a:rPr lang="hr-HR" sz="2200" b="1" dirty="0"/>
              <a:t> </a:t>
            </a:r>
            <a:r>
              <a:rPr lang="hr-HR" sz="2200" b="1" dirty="0" err="1"/>
              <a:t>we</a:t>
            </a:r>
            <a:r>
              <a:rPr lang="hr-HR" sz="2200" b="1" dirty="0"/>
              <a:t> </a:t>
            </a:r>
            <a:r>
              <a:rPr lang="hr-HR" sz="2200" b="1" dirty="0" err="1"/>
              <a:t>can</a:t>
            </a:r>
            <a:r>
              <a:rPr lang="hr-HR" sz="2200" b="1" dirty="0"/>
              <a:t> </a:t>
            </a:r>
            <a:r>
              <a:rPr lang="hr-HR" sz="2200" b="1" dirty="0" err="1"/>
              <a:t>also</a:t>
            </a:r>
            <a:r>
              <a:rPr lang="hr-HR" sz="2200" b="1" dirty="0"/>
              <a:t> use (NOT) AS + </a:t>
            </a:r>
            <a:r>
              <a:rPr lang="hr-HR" sz="2200" b="1" dirty="0" err="1"/>
              <a:t>adjective</a:t>
            </a:r>
            <a:r>
              <a:rPr lang="hr-HR" sz="2200" b="1" dirty="0"/>
              <a:t> +AS. </a:t>
            </a:r>
          </a:p>
          <a:p>
            <a:r>
              <a:rPr lang="hr-HR" sz="2200" dirty="0">
                <a:solidFill>
                  <a:schemeClr val="accent1"/>
                </a:solidFill>
              </a:rPr>
              <a:t>Za uspoređivanje dviju stvari možemo koristiti (NOT) AS + pridjev + AS</a:t>
            </a:r>
            <a:r>
              <a:rPr lang="hr-HR" sz="2200" b="1" dirty="0">
                <a:solidFill>
                  <a:schemeClr val="accent1"/>
                </a:solidFill>
              </a:rPr>
              <a:t>.</a:t>
            </a:r>
          </a:p>
          <a:p>
            <a:r>
              <a:rPr lang="hr-HR" sz="2200" b="1" dirty="0"/>
              <a:t>               He </a:t>
            </a:r>
            <a:r>
              <a:rPr lang="hr-HR" sz="2200" b="1" dirty="0" err="1"/>
              <a:t>is</a:t>
            </a:r>
            <a:r>
              <a:rPr lang="hr-HR" sz="2200" b="1" dirty="0"/>
              <a:t> </a:t>
            </a:r>
            <a:r>
              <a:rPr lang="hr-HR" sz="2200" b="1" dirty="0" err="1">
                <a:solidFill>
                  <a:srgbClr val="FF0000"/>
                </a:solidFill>
              </a:rPr>
              <a:t>not</a:t>
            </a:r>
            <a:r>
              <a:rPr lang="hr-HR" sz="2200" b="1" dirty="0">
                <a:solidFill>
                  <a:srgbClr val="FF0000"/>
                </a:solidFill>
              </a:rPr>
              <a:t> as </a:t>
            </a:r>
            <a:r>
              <a:rPr lang="hr-HR" sz="2200" b="1" dirty="0" err="1">
                <a:solidFill>
                  <a:srgbClr val="FF0000"/>
                </a:solidFill>
              </a:rPr>
              <a:t>strong</a:t>
            </a:r>
            <a:r>
              <a:rPr lang="hr-HR" sz="2200" b="1" dirty="0">
                <a:solidFill>
                  <a:srgbClr val="FF0000"/>
                </a:solidFill>
              </a:rPr>
              <a:t> as </a:t>
            </a:r>
            <a:r>
              <a:rPr lang="hr-HR" sz="2200" b="1" dirty="0" err="1"/>
              <a:t>his</a:t>
            </a:r>
            <a:r>
              <a:rPr lang="hr-HR" sz="2200" b="1" dirty="0"/>
              <a:t> </a:t>
            </a:r>
            <a:r>
              <a:rPr lang="hr-HR" sz="2200" b="1" dirty="0" err="1"/>
              <a:t>brother</a:t>
            </a:r>
            <a:r>
              <a:rPr lang="hr-HR" sz="22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318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CC82051-F243-AF59-85D5-8FE89335AAA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0180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1A0918-E6A2-B450-6636-B68084B511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02929" y="755946"/>
            <a:ext cx="5480179" cy="1670050"/>
          </a:xfrm>
        </p:spPr>
        <p:txBody>
          <a:bodyPr/>
          <a:lstStyle/>
          <a:p>
            <a:pPr marL="0" indent="0" algn="just">
              <a:buNone/>
            </a:pPr>
            <a:r>
              <a:rPr lang="hr-HR" b="1" dirty="0" err="1"/>
              <a:t>Complete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sentences</a:t>
            </a:r>
            <a:r>
              <a:rPr lang="hr-HR" b="1" dirty="0"/>
              <a:t> </a:t>
            </a:r>
            <a:r>
              <a:rPr lang="hr-HR" b="1" dirty="0" err="1"/>
              <a:t>with</a:t>
            </a:r>
            <a:r>
              <a:rPr lang="hr-HR" b="1" dirty="0"/>
              <a:t> a </a:t>
            </a:r>
            <a:r>
              <a:rPr lang="hr-HR" b="1" dirty="0" err="1"/>
              <a:t>comparative</a:t>
            </a:r>
            <a:r>
              <a:rPr lang="hr-HR" b="1" dirty="0"/>
              <a:t> </a:t>
            </a:r>
            <a:r>
              <a:rPr lang="hr-HR" b="1" dirty="0" err="1"/>
              <a:t>or</a:t>
            </a:r>
            <a:r>
              <a:rPr lang="hr-HR" b="1" dirty="0"/>
              <a:t> a superlative. Use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adjectives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brackets</a:t>
            </a:r>
            <a:r>
              <a:rPr lang="hr-HR" b="1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7EC016-B7C3-B8BC-ECBA-B01014DA16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1"/>
          <a:stretch/>
        </p:blipFill>
        <p:spPr>
          <a:xfrm>
            <a:off x="0" y="2107883"/>
            <a:ext cx="6410325" cy="264223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790AEB5-E3B3-156E-B2FD-692B21A1D57C}"/>
              </a:ext>
            </a:extLst>
          </p:cNvPr>
          <p:cNvSpPr txBox="1">
            <a:spLocks/>
          </p:cNvSpPr>
          <p:nvPr/>
        </p:nvSpPr>
        <p:spPr>
          <a:xfrm>
            <a:off x="6502928" y="2192037"/>
            <a:ext cx="5480179" cy="822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9B0B46-B610-6248-A103-16C5C0963A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9" y="2428875"/>
            <a:ext cx="4860341" cy="21912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F764B7-7856-BBE7-CBD2-379198C6B3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5403"/>
            <a:ext cx="6281449" cy="315823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8C9449E6-C12B-89BE-7D8B-5CDCAD543984}"/>
              </a:ext>
            </a:extLst>
          </p:cNvPr>
          <p:cNvSpPr txBox="1">
            <a:spLocks/>
          </p:cNvSpPr>
          <p:nvPr/>
        </p:nvSpPr>
        <p:spPr>
          <a:xfrm>
            <a:off x="6470368" y="3503752"/>
            <a:ext cx="5480179" cy="16700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Complete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second</a:t>
            </a:r>
            <a:r>
              <a:rPr lang="hr-HR" b="1" dirty="0"/>
              <a:t> sentence </a:t>
            </a:r>
            <a:r>
              <a:rPr lang="hr-HR" b="1" dirty="0" err="1"/>
              <a:t>so</a:t>
            </a:r>
            <a:r>
              <a:rPr lang="hr-HR" b="1" dirty="0"/>
              <a:t> </a:t>
            </a:r>
            <a:r>
              <a:rPr lang="hr-HR" b="1" dirty="0" err="1"/>
              <a:t>that</a:t>
            </a:r>
            <a:r>
              <a:rPr lang="hr-HR" b="1" dirty="0"/>
              <a:t> </a:t>
            </a:r>
            <a:r>
              <a:rPr lang="hr-HR" b="1" dirty="0" err="1"/>
              <a:t>it</a:t>
            </a:r>
            <a:r>
              <a:rPr lang="hr-HR" b="1" dirty="0"/>
              <a:t> </a:t>
            </a:r>
            <a:r>
              <a:rPr lang="hr-HR" b="1" dirty="0" err="1"/>
              <a:t>means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same as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first</a:t>
            </a:r>
            <a:r>
              <a:rPr lang="hr-HR" b="1" dirty="0"/>
              <a:t> sentence.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/>
              <a:t>Use </a:t>
            </a:r>
            <a:r>
              <a:rPr lang="hr-HR" b="1" i="1" dirty="0" err="1">
                <a:solidFill>
                  <a:srgbClr val="FF0000"/>
                </a:solidFill>
              </a:rPr>
              <a:t>not</a:t>
            </a:r>
            <a:r>
              <a:rPr lang="hr-HR" b="1" i="1" dirty="0">
                <a:solidFill>
                  <a:srgbClr val="FF0000"/>
                </a:solidFill>
              </a:rPr>
              <a:t> as … as … 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0AD5D283-7739-53C2-B959-B4931B49B331}"/>
              </a:ext>
            </a:extLst>
          </p:cNvPr>
          <p:cNvSpPr txBox="1">
            <a:spLocks/>
          </p:cNvSpPr>
          <p:nvPr/>
        </p:nvSpPr>
        <p:spPr>
          <a:xfrm>
            <a:off x="6502929" y="5351006"/>
            <a:ext cx="5480179" cy="822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F40E0A3-205D-0F1C-6668-7C1E8DDED1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9" y="3503752"/>
            <a:ext cx="6092530" cy="156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03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909</Words>
  <Application>Microsoft Office PowerPoint</Application>
  <PresentationFormat>Widescreen</PresentationFormat>
  <Paragraphs>121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Lesson 4  Family business</vt:lpstr>
      <vt:lpstr>What words come into your mind when you say family? Draw a mind map and share your answers with the class.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Workbook, page 20</vt:lpstr>
      <vt:lpstr>Workbook, page 21</vt:lpstr>
      <vt:lpstr>Workbook, page 22</vt:lpstr>
      <vt:lpstr>Workbook, page 23</vt:lpstr>
      <vt:lpstr>Workbook, page 24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4 – Family business</dc:title>
  <dc:creator>Josipa</dc:creator>
  <cp:lastModifiedBy>Sanja Ivoš</cp:lastModifiedBy>
  <cp:revision>46</cp:revision>
  <dcterms:created xsi:type="dcterms:W3CDTF">2022-08-23T15:48:43Z</dcterms:created>
  <dcterms:modified xsi:type="dcterms:W3CDTF">2022-08-31T11:38:18Z</dcterms:modified>
</cp:coreProperties>
</file>